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590" r:id="rId2"/>
    <p:sldId id="629" r:id="rId3"/>
    <p:sldId id="679" r:id="rId4"/>
    <p:sldId id="678" r:id="rId5"/>
    <p:sldId id="648" r:id="rId6"/>
    <p:sldId id="680" r:id="rId7"/>
    <p:sldId id="683" r:id="rId8"/>
    <p:sldId id="684" r:id="rId9"/>
    <p:sldId id="685" r:id="rId10"/>
    <p:sldId id="686" r:id="rId11"/>
    <p:sldId id="681" r:id="rId12"/>
    <p:sldId id="682" r:id="rId13"/>
    <p:sldId id="663" r:id="rId14"/>
    <p:sldId id="664" r:id="rId15"/>
    <p:sldId id="667" r:id="rId16"/>
    <p:sldId id="687" r:id="rId17"/>
    <p:sldId id="624" r:id="rId1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  <a:srgbClr val="FF00FF"/>
    <a:srgbClr val="404040"/>
    <a:srgbClr val="D67B01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Sötét stílus 2 – 3./4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Közepesen sötét stílus 1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Világos stílus 1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6404" autoAdjust="0"/>
    <p:restoredTop sz="93668" autoAdjust="0"/>
  </p:normalViewPr>
  <p:slideViewPr>
    <p:cSldViewPr>
      <p:cViewPr varScale="1">
        <p:scale>
          <a:sx n="62" d="100"/>
          <a:sy n="62" d="100"/>
        </p:scale>
        <p:origin x="1759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81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thij\a_munka\crcb\2014\paks_2014\paks_2014_reaktorok_epitese_141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39129483814523"/>
          <c:y val="0.10684055118110236"/>
          <c:w val="0.48794203849518808"/>
          <c:h val="0.6521795713035870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Sheet1!$B$13</c:f>
              <c:strCache>
                <c:ptCount val="1"/>
                <c:pt idx="0">
                  <c:v>1966-1967 (11 reaktor)</c:v>
                </c:pt>
              </c:strCache>
            </c:strRef>
          </c:tx>
          <c:cat>
            <c:numRef>
              <c:f>Sheet1!$C$12:$H$12</c:f>
              <c:numCache>
                <c:formatCode>0%</c:formatCode>
                <c:ptCount val="6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  <c:pt idx="5">
                  <c:v>1</c:v>
                </c:pt>
              </c:numCache>
            </c:numRef>
          </c:cat>
          <c:val>
            <c:numRef>
              <c:f>Sheet1!$C$13:$H$13</c:f>
              <c:numCache>
                <c:formatCode>0%</c:formatCode>
                <c:ptCount val="6"/>
                <c:pt idx="0">
                  <c:v>1</c:v>
                </c:pt>
                <c:pt idx="1">
                  <c:v>1.2684563758389262</c:v>
                </c:pt>
                <c:pt idx="2">
                  <c:v>1.3892617449664431</c:v>
                </c:pt>
                <c:pt idx="3">
                  <c:v>1.8724832214765101</c:v>
                </c:pt>
                <c:pt idx="4">
                  <c:v>1.9563758389261745</c:v>
                </c:pt>
                <c:pt idx="5">
                  <c:v>2.0906040268456376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Sheet1!$B$14</c:f>
              <c:strCache>
                <c:ptCount val="1"/>
                <c:pt idx="0">
                  <c:v>1968-1969 (26 reaktor)</c:v>
                </c:pt>
              </c:strCache>
            </c:strRef>
          </c:tx>
          <c:cat>
            <c:numRef>
              <c:f>Sheet1!$C$12:$H$12</c:f>
              <c:numCache>
                <c:formatCode>0%</c:formatCode>
                <c:ptCount val="6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  <c:pt idx="5">
                  <c:v>1</c:v>
                </c:pt>
              </c:numCache>
            </c:numRef>
          </c:cat>
          <c:val>
            <c:numRef>
              <c:f>Sheet1!$C$14:$H$14</c:f>
              <c:numCache>
                <c:formatCode>0%</c:formatCode>
                <c:ptCount val="6"/>
                <c:pt idx="0">
                  <c:v>1</c:v>
                </c:pt>
                <c:pt idx="1">
                  <c:v>1.3407202216066483</c:v>
                </c:pt>
                <c:pt idx="2">
                  <c:v>1.5290858725761773</c:v>
                </c:pt>
                <c:pt idx="3">
                  <c:v>2.155124653739612</c:v>
                </c:pt>
                <c:pt idx="4">
                  <c:v>2.4293628808864267</c:v>
                </c:pt>
                <c:pt idx="5">
                  <c:v>2.9418282548476453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Sheet1!$B$15</c:f>
              <c:strCache>
                <c:ptCount val="1"/>
                <c:pt idx="0">
                  <c:v>1970-1971 (12 reaktor)</c:v>
                </c:pt>
              </c:strCache>
            </c:strRef>
          </c:tx>
          <c:cat>
            <c:numRef>
              <c:f>Sheet1!$C$12:$H$12</c:f>
              <c:numCache>
                <c:formatCode>0%</c:formatCode>
                <c:ptCount val="6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  <c:pt idx="5">
                  <c:v>1</c:v>
                </c:pt>
              </c:numCache>
            </c:numRef>
          </c:cat>
          <c:val>
            <c:numRef>
              <c:f>Sheet1!$C$15:$H$15</c:f>
              <c:numCache>
                <c:formatCode>0%</c:formatCode>
                <c:ptCount val="6"/>
                <c:pt idx="0">
                  <c:v>1</c:v>
                </c:pt>
                <c:pt idx="1">
                  <c:v>1.3712871287128714</c:v>
                </c:pt>
                <c:pt idx="2">
                  <c:v>1.6905940594059405</c:v>
                </c:pt>
                <c:pt idx="3">
                  <c:v>2.4306930693069306</c:v>
                </c:pt>
                <c:pt idx="4">
                  <c:v>2.7351485148514851</c:v>
                </c:pt>
                <c:pt idx="5">
                  <c:v>2.5915841584158414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Sheet1!$B$16</c:f>
              <c:strCache>
                <c:ptCount val="1"/>
                <c:pt idx="0">
                  <c:v>1972-1973 (7 reaktor)</c:v>
                </c:pt>
              </c:strCache>
            </c:strRef>
          </c:tx>
          <c:cat>
            <c:numRef>
              <c:f>Sheet1!$C$12:$H$12</c:f>
              <c:numCache>
                <c:formatCode>0%</c:formatCode>
                <c:ptCount val="6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  <c:pt idx="5">
                  <c:v>1</c:v>
                </c:pt>
              </c:numCache>
            </c:numRef>
          </c:cat>
          <c:val>
            <c:numRef>
              <c:f>Sheet1!$C$16:$H$16</c:f>
              <c:numCache>
                <c:formatCode>0%</c:formatCode>
                <c:ptCount val="6"/>
                <c:pt idx="0">
                  <c:v>1</c:v>
                </c:pt>
                <c:pt idx="1">
                  <c:v>1.0622895622895623</c:v>
                </c:pt>
                <c:pt idx="2">
                  <c:v>1.3872053872053871</c:v>
                </c:pt>
                <c:pt idx="3">
                  <c:v>2.5185185185185186</c:v>
                </c:pt>
                <c:pt idx="4">
                  <c:v>2.9848484848484849</c:v>
                </c:pt>
                <c:pt idx="5">
                  <c:v>3.1835016835016834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Sheet1!$B$17</c:f>
              <c:strCache>
                <c:ptCount val="1"/>
                <c:pt idx="0">
                  <c:v>1974-1975 (14 reaktor)</c:v>
                </c:pt>
              </c:strCache>
            </c:strRef>
          </c:tx>
          <c:cat>
            <c:numRef>
              <c:f>Sheet1!$C$12:$H$12</c:f>
              <c:numCache>
                <c:formatCode>0%</c:formatCode>
                <c:ptCount val="6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  <c:pt idx="5">
                  <c:v>1</c:v>
                </c:pt>
              </c:numCache>
            </c:numRef>
          </c:cat>
          <c:val>
            <c:numRef>
              <c:f>Sheet1!$C$17:$H$17</c:f>
              <c:numCache>
                <c:formatCode>0%</c:formatCode>
                <c:ptCount val="6"/>
                <c:pt idx="0">
                  <c:v>1</c:v>
                </c:pt>
                <c:pt idx="1">
                  <c:v>1.5577235772357723</c:v>
                </c:pt>
                <c:pt idx="2">
                  <c:v>1.840650406504065</c:v>
                </c:pt>
                <c:pt idx="3">
                  <c:v>2.8146341463414632</c:v>
                </c:pt>
                <c:pt idx="4">
                  <c:v>3.5121951219512195</c:v>
                </c:pt>
                <c:pt idx="5">
                  <c:v>3.8146341463414632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Sheet1!$B$18</c:f>
              <c:strCache>
                <c:ptCount val="1"/>
                <c:pt idx="0">
                  <c:v>1976-1977 (5 reaktor)</c:v>
                </c:pt>
              </c:strCache>
            </c:strRef>
          </c:tx>
          <c:cat>
            <c:numRef>
              <c:f>Sheet1!$C$12:$H$12</c:f>
              <c:numCache>
                <c:formatCode>0%</c:formatCode>
                <c:ptCount val="6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  <c:pt idx="5">
                  <c:v>1</c:v>
                </c:pt>
              </c:numCache>
            </c:numRef>
          </c:cat>
          <c:val>
            <c:numRef>
              <c:f>Sheet1!$C$18:$H$18</c:f>
              <c:numCache>
                <c:formatCode>0%</c:formatCode>
                <c:ptCount val="6"/>
                <c:pt idx="0">
                  <c:v>1</c:v>
                </c:pt>
                <c:pt idx="1">
                  <c:v>1.1511335012594459</c:v>
                </c:pt>
                <c:pt idx="2">
                  <c:v>1.3413098236775818</c:v>
                </c:pt>
                <c:pt idx="3">
                  <c:v>2.2015113350125946</c:v>
                </c:pt>
                <c:pt idx="4">
                  <c:v>2.4395465994962215</c:v>
                </c:pt>
                <c:pt idx="5">
                  <c:v>2.6851385390428213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3701776"/>
        <c:axId val="353700600"/>
      </c:lineChart>
      <c:catAx>
        <c:axId val="353701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 dirty="0" smtClean="0"/>
                  <a:t>The </a:t>
                </a:r>
                <a:r>
                  <a:rPr lang="hu-HU" dirty="0" err="1" smtClean="0"/>
                  <a:t>stage</a:t>
                </a:r>
                <a:r>
                  <a:rPr lang="hu-HU" dirty="0" smtClean="0"/>
                  <a:t> of </a:t>
                </a:r>
                <a:r>
                  <a:rPr lang="hu-HU" dirty="0" err="1" smtClean="0"/>
                  <a:t>Nuclear</a:t>
                </a:r>
                <a:r>
                  <a:rPr lang="hu-HU" baseline="0" dirty="0" smtClean="0"/>
                  <a:t> </a:t>
                </a:r>
                <a:r>
                  <a:rPr lang="hu-HU" baseline="0" dirty="0" err="1" smtClean="0"/>
                  <a:t>Power</a:t>
                </a:r>
                <a:r>
                  <a:rPr lang="hu-HU" baseline="0" dirty="0" smtClean="0"/>
                  <a:t> </a:t>
                </a:r>
                <a:r>
                  <a:rPr lang="hu-HU" baseline="0" dirty="0" err="1" smtClean="0"/>
                  <a:t>Plant</a:t>
                </a:r>
                <a:r>
                  <a:rPr lang="hu-HU" baseline="0" dirty="0" smtClean="0"/>
                  <a:t> </a:t>
                </a:r>
                <a:r>
                  <a:rPr lang="hu-HU" baseline="0" dirty="0" err="1" smtClean="0"/>
                  <a:t>P</a:t>
                </a:r>
                <a:r>
                  <a:rPr lang="hu-HU" dirty="0" err="1" smtClean="0"/>
                  <a:t>rojects</a:t>
                </a:r>
                <a:endParaRPr lang="hu-HU" dirty="0"/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crossAx val="353700600"/>
        <c:crosses val="autoZero"/>
        <c:auto val="1"/>
        <c:lblAlgn val="ctr"/>
        <c:lblOffset val="100"/>
        <c:noMultiLvlLbl val="0"/>
      </c:catAx>
      <c:valAx>
        <c:axId val="35370060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353701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444444444444449"/>
          <c:y val="0.20017935258092742"/>
          <c:w val="0.34166666666666667"/>
          <c:h val="0.5023031496062991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F8A1FB-E3FB-480B-B781-95A6BE6320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4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sz="12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8A1FB-E3FB-480B-B781-95A6BE63208D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763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296144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2CD49-1919-4964-90A4-259CDEC32119}" type="datetime1">
              <a:rPr lang="hu-HU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A1BCD-5FBE-4792-92FD-9CF5D72F31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779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40FD4-4CCA-4A88-A9F2-C5D146978889}" type="datetime1">
              <a:rPr lang="hu-HU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47EE9-A778-45BB-9A99-84E95DA33F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593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8ED6A-45C6-4589-B20F-EEAA77888306}" type="datetime1">
              <a:rPr lang="hu-HU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7D629-8381-438F-8509-DB3B4ACB3A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906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09138-5F32-4EC8-AF5B-92EF935E8425}" type="datetime1">
              <a:rPr lang="hu-HU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1E0D3-1961-4C49-A27D-D45484A9B1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08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6C01-B692-4047-9A38-993169199694}" type="datetime1">
              <a:rPr lang="hu-HU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FCF51-3E4F-4086-83E5-7CA47EE9BCE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51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D5A5A-21A8-4DAC-80BF-487A7B074823}" type="datetime1">
              <a:rPr lang="hu-HU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0D38-B802-4F0F-9707-718881472A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99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3DA41-B420-4DA9-9335-257917A17F83}" type="datetime1">
              <a:rPr lang="hu-HU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37D37-D035-47BE-A1E4-F4F29755DA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319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5975B-1A07-4D95-83F0-3D4985D9B9EF}" type="datetime1">
              <a:rPr lang="hu-HU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DC1D7-F1DD-47C9-B3E9-74AA2E3C14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447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CEF28-9282-4003-84A5-9D3869C55C56}" type="datetime1">
              <a:rPr lang="hu-HU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21144-A2E6-42A8-8517-EC00EB5B40A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FA1E3-903C-448C-A7A0-2B5824A9D606}" type="datetime1">
              <a:rPr lang="hu-HU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15EB3-7BFD-48AD-90DB-4022216785C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783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716B3-B52A-485F-A6E5-412EACB0F827}" type="datetime1">
              <a:rPr lang="hu-HU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F70E8-0BB4-4D60-A396-3A12B0B1BA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59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dirty="0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D67B01"/>
                </a:solidFill>
              </a:defRPr>
            </a:lvl1pPr>
          </a:lstStyle>
          <a:p>
            <a:pPr>
              <a:defRPr/>
            </a:pPr>
            <a:fld id="{24980C78-955E-4BFE-8A70-C528FE1D0B01}" type="datetime1">
              <a:rPr lang="hu-HU" smtClean="0"/>
              <a:pPr>
                <a:defRPr/>
              </a:pPr>
              <a:t>2015.03.19.</a:t>
            </a:fld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D67B01"/>
                </a:solidFill>
              </a:defRPr>
            </a:lvl1pPr>
          </a:lstStyle>
          <a:p>
            <a:pPr>
              <a:defRPr/>
            </a:pPr>
            <a:fld id="{D69B9DE1-FF64-41EF-A340-55FE17E7C48A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pic>
        <p:nvPicPr>
          <p:cNvPr id="7" name="Kép 6"/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0" t="8545" r="3768" b="-1"/>
          <a:stretch/>
        </p:blipFill>
        <p:spPr bwMode="auto">
          <a:xfrm>
            <a:off x="3563888" y="6237805"/>
            <a:ext cx="1944216" cy="5486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7B0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0404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0404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43789" y="1772816"/>
            <a:ext cx="8463161" cy="1800200"/>
          </a:xfrm>
        </p:spPr>
        <p:txBody>
          <a:bodyPr>
            <a:noAutofit/>
          </a:bodyPr>
          <a:lstStyle/>
          <a:p>
            <a:r>
              <a:rPr lang="hu-HU" sz="3400" dirty="0" err="1" smtClean="0"/>
              <a:t>Ignorance</a:t>
            </a:r>
            <a:r>
              <a:rPr lang="hu-HU" sz="3400" dirty="0" smtClean="0"/>
              <a:t>, </a:t>
            </a:r>
            <a:r>
              <a:rPr lang="hu-HU" sz="3400" dirty="0" err="1" smtClean="0"/>
              <a:t>Lack</a:t>
            </a:r>
            <a:r>
              <a:rPr lang="hu-HU" sz="3400" dirty="0" smtClean="0"/>
              <a:t> of </a:t>
            </a:r>
            <a:r>
              <a:rPr lang="hu-HU" sz="3400" dirty="0" err="1" smtClean="0"/>
              <a:t>Transparency</a:t>
            </a:r>
            <a:r>
              <a:rPr lang="hu-HU" sz="3400" dirty="0" smtClean="0"/>
              <a:t> &amp; </a:t>
            </a:r>
            <a:br>
              <a:rPr lang="hu-HU" sz="3400" dirty="0" smtClean="0"/>
            </a:br>
            <a:r>
              <a:rPr lang="hu-HU" sz="3400" dirty="0" err="1" smtClean="0"/>
              <a:t>High</a:t>
            </a:r>
            <a:r>
              <a:rPr lang="hu-HU" sz="3400" dirty="0" smtClean="0"/>
              <a:t> </a:t>
            </a:r>
            <a:r>
              <a:rPr lang="hu-HU" sz="3400" dirty="0" err="1" smtClean="0"/>
              <a:t>Corruption</a:t>
            </a:r>
            <a:r>
              <a:rPr lang="hu-HU" sz="3400" dirty="0" smtClean="0"/>
              <a:t> </a:t>
            </a:r>
            <a:r>
              <a:rPr lang="hu-HU" sz="3400" dirty="0" err="1" smtClean="0"/>
              <a:t>Risk</a:t>
            </a:r>
            <a:endParaRPr lang="en-GB" sz="3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2CD49-1919-4964-90A4-259CDEC32119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A1BCD-5FBE-4792-92FD-9CF5D72F317F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457200" y="4293096"/>
            <a:ext cx="8147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Hearing</a:t>
            </a:r>
            <a:r>
              <a:rPr lang="hu-HU" dirty="0" smtClean="0"/>
              <a:t> – New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Nuclear</a:t>
            </a:r>
            <a:r>
              <a:rPr lang="hu-HU" dirty="0" smtClean="0"/>
              <a:t> </a:t>
            </a:r>
            <a:r>
              <a:rPr lang="hu-HU" dirty="0" err="1" smtClean="0"/>
              <a:t>Investment</a:t>
            </a:r>
            <a:r>
              <a:rPr lang="hu-HU" dirty="0" smtClean="0"/>
              <a:t>, Paks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 err="1" smtClean="0"/>
              <a:t>March</a:t>
            </a:r>
            <a:r>
              <a:rPr lang="hu-HU" dirty="0" smtClean="0"/>
              <a:t> 19th 2015</a:t>
            </a:r>
          </a:p>
          <a:p>
            <a:pPr algn="ctr"/>
            <a:endParaRPr lang="en-GB" dirty="0"/>
          </a:p>
          <a:p>
            <a:pPr algn="ctr"/>
            <a:r>
              <a:rPr lang="hu-HU" dirty="0" err="1" smtClean="0"/>
              <a:t>Room</a:t>
            </a:r>
            <a:r>
              <a:rPr lang="hu-HU" dirty="0" smtClean="0"/>
              <a:t> A5E-1, European </a:t>
            </a:r>
            <a:r>
              <a:rPr lang="hu-HU" dirty="0" err="1" smtClean="0"/>
              <a:t>Parliament</a:t>
            </a:r>
            <a:r>
              <a:rPr lang="hu-HU" dirty="0" smtClean="0"/>
              <a:t>, </a:t>
            </a:r>
            <a:r>
              <a:rPr lang="hu-HU" dirty="0" err="1" smtClean="0"/>
              <a:t>Bruxelles</a:t>
            </a:r>
            <a:r>
              <a:rPr lang="hu-HU" dirty="0" smtClean="0"/>
              <a:t> </a:t>
            </a:r>
            <a:endParaRPr lang="en-GB" dirty="0"/>
          </a:p>
        </p:txBody>
      </p:sp>
      <p:pic>
        <p:nvPicPr>
          <p:cNvPr id="9" name="Kép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" t="3279" r="3997" b="3805"/>
          <a:stretch/>
        </p:blipFill>
        <p:spPr bwMode="auto">
          <a:xfrm>
            <a:off x="2247285" y="404664"/>
            <a:ext cx="4334119" cy="11287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812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496" y="404664"/>
            <a:ext cx="9001000" cy="982570"/>
          </a:xfrm>
        </p:spPr>
        <p:txBody>
          <a:bodyPr>
            <a:noAutofit/>
          </a:bodyPr>
          <a:lstStyle/>
          <a:p>
            <a:r>
              <a:rPr lang="hu-HU" sz="4000" dirty="0" err="1" smtClean="0"/>
              <a:t>Corruption</a:t>
            </a:r>
            <a:r>
              <a:rPr lang="hu-HU" sz="4000" dirty="0" smtClean="0"/>
              <a:t> and </a:t>
            </a:r>
            <a:r>
              <a:rPr lang="hu-HU" sz="4000" dirty="0" err="1" smtClean="0"/>
              <a:t>Safety</a:t>
            </a:r>
            <a:r>
              <a:rPr lang="hu-HU" sz="4000" dirty="0" smtClean="0"/>
              <a:t>: </a:t>
            </a:r>
            <a:r>
              <a:rPr lang="hu-HU" sz="4000" dirty="0" err="1" smtClean="0"/>
              <a:t>Fukusima</a:t>
            </a:r>
            <a:endParaRPr lang="en-GB" sz="4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74612"/>
            <a:ext cx="7272808" cy="4618683"/>
          </a:xfrm>
          <a:prstGeom prst="rect">
            <a:avLst/>
          </a:prstGeom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27856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en-US" sz="1600" dirty="0" smtClean="0"/>
              <a:t>CRCB </a:t>
            </a:r>
            <a:r>
              <a:rPr lang="hu-HU" altLang="en-US" sz="1600" dirty="0">
                <a:sym typeface="Symbol" panose="05050102010706020507" pitchFamily="18" charset="2"/>
              </a:rPr>
              <a:t> </a:t>
            </a:r>
            <a:r>
              <a:rPr lang="hu-HU" altLang="en-US" sz="1600" dirty="0" err="1" smtClean="0">
                <a:sym typeface="Symbol" panose="05050102010706020507" pitchFamily="18" charset="2"/>
              </a:rPr>
              <a:t>Statements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err="1" smtClean="0"/>
              <a:t>Corruption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Risks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Paks: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Special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Effects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Consequances</a:t>
            </a:r>
            <a:endParaRPr lang="hu-HU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23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457200" y="1194793"/>
            <a:ext cx="8229600" cy="5040560"/>
          </a:xfrm>
        </p:spPr>
        <p:txBody>
          <a:bodyPr>
            <a:normAutofit/>
          </a:bodyPr>
          <a:lstStyle/>
          <a:p>
            <a:r>
              <a:rPr lang="hu-HU" dirty="0" err="1" smtClean="0">
                <a:solidFill>
                  <a:srgbClr val="CC3300"/>
                </a:solidFill>
              </a:rPr>
              <a:t>Lack</a:t>
            </a:r>
            <a:r>
              <a:rPr lang="hu-HU" dirty="0" smtClean="0">
                <a:solidFill>
                  <a:srgbClr val="CC3300"/>
                </a:solidFill>
              </a:rPr>
              <a:t> of </a:t>
            </a:r>
            <a:r>
              <a:rPr lang="hu-HU" dirty="0" err="1" smtClean="0">
                <a:solidFill>
                  <a:srgbClr val="CC3300"/>
                </a:solidFill>
              </a:rPr>
              <a:t>transparency</a:t>
            </a:r>
            <a:r>
              <a:rPr lang="hu-HU" dirty="0" smtClean="0">
                <a:solidFill>
                  <a:srgbClr val="CC3300"/>
                </a:solidFill>
              </a:rPr>
              <a:t>: </a:t>
            </a:r>
            <a:r>
              <a:rPr lang="hu-HU" dirty="0" err="1" smtClean="0">
                <a:solidFill>
                  <a:schemeClr val="tx1"/>
                </a:solidFill>
              </a:rPr>
              <a:t>without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any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public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consultancy</a:t>
            </a:r>
            <a:r>
              <a:rPr lang="hu-HU" dirty="0" smtClean="0">
                <a:solidFill>
                  <a:schemeClr val="tx1"/>
                </a:solidFill>
              </a:rPr>
              <a:t>; </a:t>
            </a:r>
            <a:r>
              <a:rPr lang="hu-HU" dirty="0" err="1" smtClean="0">
                <a:solidFill>
                  <a:schemeClr val="tx1"/>
                </a:solidFill>
              </a:rPr>
              <a:t>feasibility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study</a:t>
            </a:r>
            <a:r>
              <a:rPr lang="hu-HU" dirty="0" smtClean="0">
                <a:solidFill>
                  <a:schemeClr val="tx1"/>
                </a:solidFill>
              </a:rPr>
              <a:t>; </a:t>
            </a:r>
            <a:r>
              <a:rPr lang="hu-HU" dirty="0" err="1" smtClean="0">
                <a:solidFill>
                  <a:schemeClr val="tx1"/>
                </a:solidFill>
              </a:rPr>
              <a:t>impact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assessment</a:t>
            </a:r>
            <a:r>
              <a:rPr lang="hu-HU" dirty="0" smtClean="0">
                <a:solidFill>
                  <a:schemeClr val="tx1"/>
                </a:solidFill>
              </a:rPr>
              <a:t>; </a:t>
            </a:r>
            <a:r>
              <a:rPr lang="hu-HU" dirty="0" err="1" smtClean="0">
                <a:solidFill>
                  <a:schemeClr val="tx1"/>
                </a:solidFill>
              </a:rPr>
              <a:t>secrecy</a:t>
            </a:r>
            <a:r>
              <a:rPr lang="hu-HU" dirty="0" smtClean="0">
                <a:solidFill>
                  <a:schemeClr val="tx1"/>
                </a:solidFill>
              </a:rPr>
              <a:t>; HG </a:t>
            </a:r>
            <a:r>
              <a:rPr lang="hu-HU" dirty="0" err="1" smtClean="0">
                <a:solidFill>
                  <a:schemeClr val="tx1"/>
                </a:solidFill>
              </a:rPr>
              <a:t>classified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all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contract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data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for</a:t>
            </a:r>
            <a:r>
              <a:rPr lang="hu-HU" dirty="0" smtClean="0">
                <a:solidFill>
                  <a:schemeClr val="tx1"/>
                </a:solidFill>
              </a:rPr>
              <a:t> 30 </a:t>
            </a:r>
            <a:r>
              <a:rPr lang="hu-HU" dirty="0" err="1" smtClean="0">
                <a:solidFill>
                  <a:schemeClr val="tx1"/>
                </a:solidFill>
              </a:rPr>
              <a:t>years</a:t>
            </a:r>
            <a:r>
              <a:rPr lang="hu-HU" dirty="0" smtClean="0">
                <a:solidFill>
                  <a:schemeClr val="tx1"/>
                </a:solidFill>
              </a:rPr>
              <a:t>.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rgbClr val="CC3300"/>
                </a:solidFill>
              </a:rPr>
              <a:t>Ignorance</a:t>
            </a:r>
            <a:r>
              <a:rPr lang="hu-HU" dirty="0" smtClean="0">
                <a:solidFill>
                  <a:srgbClr val="CC3300"/>
                </a:solidFill>
              </a:rPr>
              <a:t> of </a:t>
            </a:r>
            <a:r>
              <a:rPr lang="hu-HU" dirty="0" err="1" smtClean="0">
                <a:solidFill>
                  <a:srgbClr val="CC3300"/>
                </a:solidFill>
              </a:rPr>
              <a:t>Corruption</a:t>
            </a:r>
            <a:r>
              <a:rPr lang="hu-HU" dirty="0" smtClean="0">
                <a:solidFill>
                  <a:srgbClr val="CC3300"/>
                </a:solidFill>
              </a:rPr>
              <a:t> </a:t>
            </a:r>
            <a:r>
              <a:rPr lang="hu-HU" dirty="0" err="1" smtClean="0">
                <a:solidFill>
                  <a:srgbClr val="CC3300"/>
                </a:solidFill>
              </a:rPr>
              <a:t>Risks</a:t>
            </a:r>
            <a:r>
              <a:rPr lang="hu-HU" dirty="0" smtClean="0">
                <a:solidFill>
                  <a:srgbClr val="CC3300"/>
                </a:solidFill>
              </a:rPr>
              <a:t> </a:t>
            </a:r>
            <a:r>
              <a:rPr lang="hu-HU" dirty="0" err="1" smtClean="0">
                <a:solidFill>
                  <a:srgbClr val="CC3300"/>
                </a:solidFill>
              </a:rPr>
              <a:t>by</a:t>
            </a:r>
            <a:r>
              <a:rPr lang="hu-HU" dirty="0" smtClean="0">
                <a:solidFill>
                  <a:srgbClr val="CC3300"/>
                </a:solidFill>
              </a:rPr>
              <a:t> </a:t>
            </a:r>
            <a:r>
              <a:rPr lang="hu-HU" dirty="0" err="1" smtClean="0">
                <a:solidFill>
                  <a:srgbClr val="CC3300"/>
                </a:solidFill>
              </a:rPr>
              <a:t>the</a:t>
            </a:r>
            <a:r>
              <a:rPr lang="hu-HU" dirty="0" smtClean="0">
                <a:solidFill>
                  <a:srgbClr val="CC3300"/>
                </a:solidFill>
              </a:rPr>
              <a:t> </a:t>
            </a:r>
            <a:r>
              <a:rPr lang="hu-HU" dirty="0" err="1" smtClean="0">
                <a:solidFill>
                  <a:srgbClr val="CC3300"/>
                </a:solidFill>
              </a:rPr>
              <a:t>Hungarian</a:t>
            </a:r>
            <a:r>
              <a:rPr lang="hu-HU" dirty="0" smtClean="0">
                <a:solidFill>
                  <a:srgbClr val="CC3300"/>
                </a:solidFill>
              </a:rPr>
              <a:t> </a:t>
            </a:r>
            <a:r>
              <a:rPr lang="hu-HU" dirty="0" err="1" smtClean="0">
                <a:solidFill>
                  <a:srgbClr val="CC3300"/>
                </a:solidFill>
              </a:rPr>
              <a:t>Authority</a:t>
            </a:r>
            <a:endParaRPr lang="en-GB" dirty="0" smtClean="0"/>
          </a:p>
          <a:p>
            <a:r>
              <a:rPr lang="en-GB" dirty="0" smtClean="0">
                <a:solidFill>
                  <a:srgbClr val="CC3300"/>
                </a:solidFill>
              </a:rPr>
              <a:t>Relation-specific investment: </a:t>
            </a:r>
            <a:r>
              <a:rPr lang="en-GB" dirty="0" smtClean="0">
                <a:solidFill>
                  <a:schemeClr val="tx1"/>
                </a:solidFill>
              </a:rPr>
              <a:t>the Russian Gov. finances and the R</a:t>
            </a:r>
            <a:r>
              <a:rPr lang="hu-HU" dirty="0" err="1" smtClean="0">
                <a:solidFill>
                  <a:schemeClr val="tx1"/>
                </a:solidFill>
              </a:rPr>
              <a:t>osatom</a:t>
            </a:r>
            <a:r>
              <a:rPr lang="en-GB" dirty="0" smtClean="0">
                <a:solidFill>
                  <a:schemeClr val="tx1"/>
                </a:solidFill>
              </a:rPr>
              <a:t> builds</a:t>
            </a:r>
          </a:p>
          <a:p>
            <a:endParaRPr lang="hu-HU" dirty="0" smtClean="0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57200" y="437045"/>
            <a:ext cx="8503621" cy="719648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Corruption</a:t>
            </a:r>
            <a:r>
              <a:rPr lang="hu-HU" dirty="0" smtClean="0"/>
              <a:t> </a:t>
            </a:r>
            <a:r>
              <a:rPr lang="hu-HU" dirty="0" err="1" smtClean="0"/>
              <a:t>Risks</a:t>
            </a:r>
            <a:r>
              <a:rPr lang="hu-HU" dirty="0" smtClean="0"/>
              <a:t>: </a:t>
            </a:r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Effects</a:t>
            </a:r>
            <a:endParaRPr lang="en-GB" i="1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en-US" sz="1600" dirty="0" smtClean="0"/>
              <a:t>CRCB </a:t>
            </a:r>
            <a:r>
              <a:rPr lang="hu-HU" altLang="en-US" sz="1600" dirty="0">
                <a:sym typeface="Symbol" panose="05050102010706020507" pitchFamily="18" charset="2"/>
              </a:rPr>
              <a:t> </a:t>
            </a:r>
            <a:r>
              <a:rPr lang="hu-HU" altLang="en-US" sz="1600" dirty="0" err="1" smtClean="0">
                <a:sym typeface="Symbol" panose="05050102010706020507" pitchFamily="18" charset="2"/>
              </a:rPr>
              <a:t>Statements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err="1" smtClean="0"/>
              <a:t>Corruption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Risks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smtClean="0"/>
              <a:t>Paks: </a:t>
            </a:r>
            <a:r>
              <a:rPr lang="hu-HU" altLang="en-US" sz="1600" dirty="0" err="1" smtClean="0"/>
              <a:t>Special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Effects</a:t>
            </a:r>
            <a:r>
              <a:rPr lang="hu-HU" altLang="en-US" sz="1600" dirty="0" smtClean="0"/>
              <a:t> </a:t>
            </a:r>
            <a:r>
              <a:rPr lang="hu-HU" altLang="en-US" sz="1600" dirty="0" smtClean="0">
                <a:sym typeface="Symbol" panose="05050102010706020507" pitchFamily="18" charset="2"/>
              </a:rPr>
              <a:t>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Consequances</a:t>
            </a:r>
            <a:endParaRPr lang="hu-HU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16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457200" y="1194793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CC3300"/>
                </a:solidFill>
              </a:rPr>
              <a:t>New technology</a:t>
            </a:r>
            <a:r>
              <a:rPr lang="en-GB" dirty="0" smtClean="0"/>
              <a:t>: informational </a:t>
            </a:r>
            <a:r>
              <a:rPr lang="en-GB" dirty="0" err="1" smtClean="0"/>
              <a:t>asy</a:t>
            </a:r>
            <a:r>
              <a:rPr lang="hu-HU" dirty="0" smtClean="0"/>
              <a:t>m</a:t>
            </a:r>
            <a:r>
              <a:rPr lang="en-GB" dirty="0" err="1" smtClean="0"/>
              <a:t>metry</a:t>
            </a:r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Contractor</a:t>
            </a:r>
            <a:r>
              <a:rPr lang="hu-HU" dirty="0" smtClean="0"/>
              <a:t> (</a:t>
            </a:r>
            <a:r>
              <a:rPr lang="hu-HU" dirty="0" err="1" smtClean="0"/>
              <a:t>Rosatom</a:t>
            </a:r>
            <a:r>
              <a:rPr lang="hu-HU" dirty="0" smtClean="0"/>
              <a:t>) </a:t>
            </a:r>
            <a:r>
              <a:rPr lang="hu-HU" dirty="0" err="1" smtClean="0"/>
              <a:t>cames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a </a:t>
            </a:r>
            <a:r>
              <a:rPr lang="hu-HU" dirty="0" err="1" smtClean="0">
                <a:solidFill>
                  <a:srgbClr val="CC3300"/>
                </a:solidFill>
              </a:rPr>
              <a:t>highly</a:t>
            </a:r>
            <a:r>
              <a:rPr lang="hu-HU" dirty="0" smtClean="0">
                <a:solidFill>
                  <a:srgbClr val="CC3300"/>
                </a:solidFill>
              </a:rPr>
              <a:t> </a:t>
            </a:r>
            <a:r>
              <a:rPr lang="hu-HU" dirty="0" err="1" smtClean="0">
                <a:solidFill>
                  <a:srgbClr val="CC3300"/>
                </a:solidFill>
              </a:rPr>
              <a:t>corrupted</a:t>
            </a:r>
            <a:r>
              <a:rPr lang="hu-HU" dirty="0" smtClean="0">
                <a:solidFill>
                  <a:srgbClr val="CC3300"/>
                </a:solidFill>
              </a:rPr>
              <a:t> business </a:t>
            </a:r>
            <a:r>
              <a:rPr lang="hu-HU" dirty="0" err="1" smtClean="0">
                <a:solidFill>
                  <a:srgbClr val="CC3300"/>
                </a:solidFill>
              </a:rPr>
              <a:t>environment</a:t>
            </a:r>
            <a:endParaRPr lang="hu-HU" dirty="0" smtClean="0">
              <a:solidFill>
                <a:srgbClr val="CC3300"/>
              </a:solidFill>
            </a:endParaRPr>
          </a:p>
          <a:p>
            <a:endParaRPr lang="hu-HU" dirty="0"/>
          </a:p>
          <a:p>
            <a:r>
              <a:rPr lang="hu-HU" dirty="0" smtClean="0"/>
              <a:t>Hungary: </a:t>
            </a:r>
            <a:r>
              <a:rPr lang="hu-HU" dirty="0" err="1" smtClean="0">
                <a:solidFill>
                  <a:srgbClr val="CC3300"/>
                </a:solidFill>
              </a:rPr>
              <a:t>high</a:t>
            </a:r>
            <a:r>
              <a:rPr lang="hu-HU" dirty="0" smtClean="0">
                <a:solidFill>
                  <a:srgbClr val="CC3300"/>
                </a:solidFill>
              </a:rPr>
              <a:t> </a:t>
            </a:r>
            <a:r>
              <a:rPr lang="hu-HU" dirty="0" err="1">
                <a:solidFill>
                  <a:srgbClr val="CC3300"/>
                </a:solidFill>
              </a:rPr>
              <a:t>level</a:t>
            </a:r>
            <a:r>
              <a:rPr lang="hu-HU" dirty="0">
                <a:solidFill>
                  <a:srgbClr val="CC3300"/>
                </a:solidFill>
              </a:rPr>
              <a:t> of </a:t>
            </a:r>
            <a:r>
              <a:rPr lang="hu-HU" dirty="0" err="1" smtClean="0">
                <a:solidFill>
                  <a:srgbClr val="CC3300"/>
                </a:solidFill>
              </a:rPr>
              <a:t>corruption</a:t>
            </a:r>
            <a:endParaRPr lang="hu-HU" dirty="0" smtClean="0">
              <a:solidFill>
                <a:srgbClr val="CC3300"/>
              </a:solidFill>
            </a:endParaRPr>
          </a:p>
          <a:p>
            <a:endParaRPr lang="hu-HU" dirty="0">
              <a:solidFill>
                <a:srgbClr val="CC3300"/>
              </a:solidFill>
            </a:endParaRPr>
          </a:p>
          <a:p>
            <a:r>
              <a:rPr lang="hu-HU" dirty="0" smtClean="0">
                <a:solidFill>
                  <a:srgbClr val="C00000"/>
                </a:solidFill>
              </a:rPr>
              <a:t>Megaproject: </a:t>
            </a:r>
            <a:r>
              <a:rPr lang="hu-HU" dirty="0" err="1" smtClean="0">
                <a:solidFill>
                  <a:schemeClr val="tx1"/>
                </a:solidFill>
              </a:rPr>
              <a:t>across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ten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years</a:t>
            </a:r>
            <a:r>
              <a:rPr lang="hu-HU" dirty="0" smtClean="0">
                <a:solidFill>
                  <a:schemeClr val="tx1"/>
                </a:solidFill>
              </a:rPr>
              <a:t> PNPP </a:t>
            </a:r>
            <a:r>
              <a:rPr lang="hu-HU" dirty="0" err="1" smtClean="0">
                <a:solidFill>
                  <a:schemeClr val="tx1"/>
                </a:solidFill>
              </a:rPr>
              <a:t>provides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the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10%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of </a:t>
            </a:r>
            <a:r>
              <a:rPr lang="hu-HU" dirty="0" err="1" smtClean="0">
                <a:solidFill>
                  <a:schemeClr val="tx1"/>
                </a:solidFill>
              </a:rPr>
              <a:t>the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total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yearly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volume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of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investment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in</a:t>
            </a:r>
            <a:r>
              <a:rPr lang="hu-HU" dirty="0" smtClean="0">
                <a:solidFill>
                  <a:schemeClr val="tx1"/>
                </a:solidFill>
              </a:rPr>
              <a:t> Hungary </a:t>
            </a: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57200" y="437045"/>
            <a:ext cx="8503621" cy="719648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Corruption</a:t>
            </a:r>
            <a:r>
              <a:rPr lang="hu-HU" dirty="0" smtClean="0"/>
              <a:t> </a:t>
            </a:r>
            <a:r>
              <a:rPr lang="hu-HU" dirty="0" err="1" smtClean="0"/>
              <a:t>Risks</a:t>
            </a:r>
            <a:r>
              <a:rPr lang="hu-HU" dirty="0" smtClean="0"/>
              <a:t>: </a:t>
            </a:r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Effects</a:t>
            </a:r>
            <a:endParaRPr lang="en-GB" i="1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en-US" sz="1600" dirty="0" smtClean="0"/>
              <a:t>CRCB </a:t>
            </a:r>
            <a:r>
              <a:rPr lang="hu-HU" altLang="en-US" sz="1600" dirty="0">
                <a:sym typeface="Symbol" panose="05050102010706020507" pitchFamily="18" charset="2"/>
              </a:rPr>
              <a:t> </a:t>
            </a:r>
            <a:r>
              <a:rPr lang="hu-HU" altLang="en-US" sz="1600" dirty="0" err="1" smtClean="0">
                <a:sym typeface="Symbol" panose="05050102010706020507" pitchFamily="18" charset="2"/>
              </a:rPr>
              <a:t>Statements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err="1" smtClean="0"/>
              <a:t>Corruption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Risks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smtClean="0"/>
              <a:t>Paks: </a:t>
            </a:r>
            <a:r>
              <a:rPr lang="hu-HU" altLang="en-US" sz="1600" dirty="0" err="1" smtClean="0"/>
              <a:t>Special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Effects</a:t>
            </a:r>
            <a:r>
              <a:rPr lang="hu-HU" altLang="en-US" sz="1600" dirty="0" smtClean="0"/>
              <a:t> </a:t>
            </a:r>
            <a:r>
              <a:rPr lang="hu-HU" altLang="en-US" sz="1600" dirty="0" smtClean="0">
                <a:sym typeface="Symbol" panose="05050102010706020507" pitchFamily="18" charset="2"/>
              </a:rPr>
              <a:t>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Consequances</a:t>
            </a:r>
            <a:endParaRPr lang="hu-HU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endParaRPr lang="hu-H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Statistical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analysis</a:t>
            </a:r>
            <a:r>
              <a:rPr lang="hu-HU" dirty="0" smtClean="0">
                <a:solidFill>
                  <a:schemeClr val="tx1"/>
                </a:solidFill>
              </a:rPr>
              <a:t> more </a:t>
            </a:r>
            <a:r>
              <a:rPr lang="hu-HU" dirty="0" err="1" smtClean="0">
                <a:solidFill>
                  <a:schemeClr val="tx1"/>
                </a:solidFill>
              </a:rPr>
              <a:t>than</a:t>
            </a:r>
            <a:r>
              <a:rPr lang="hu-HU" dirty="0" smtClean="0">
                <a:solidFill>
                  <a:schemeClr val="tx1"/>
                </a:solidFill>
              </a:rPr>
              <a:t> 70.000 </a:t>
            </a:r>
            <a:r>
              <a:rPr lang="hu-HU" dirty="0" err="1" smtClean="0">
                <a:solidFill>
                  <a:schemeClr val="tx1"/>
                </a:solidFill>
              </a:rPr>
              <a:t>public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procurements</a:t>
            </a:r>
            <a:r>
              <a:rPr lang="hu-HU" dirty="0" smtClean="0">
                <a:solidFill>
                  <a:schemeClr val="tx1"/>
                </a:solidFill>
              </a:rPr>
              <a:t>, 2009-2012</a:t>
            </a:r>
          </a:p>
          <a:p>
            <a:pPr marL="0" indent="0">
              <a:buNone/>
            </a:pP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Greater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projects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higher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level</a:t>
            </a:r>
            <a:r>
              <a:rPr lang="hu-HU" dirty="0" smtClean="0">
                <a:solidFill>
                  <a:schemeClr val="tx1"/>
                </a:solidFill>
              </a:rPr>
              <a:t> of </a:t>
            </a:r>
            <a:r>
              <a:rPr lang="hu-HU" dirty="0" err="1" smtClean="0">
                <a:solidFill>
                  <a:schemeClr val="tx1"/>
                </a:solidFill>
              </a:rPr>
              <a:t>corruption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risk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Energy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sector</a:t>
            </a:r>
            <a:r>
              <a:rPr lang="hu-HU" dirty="0" smtClean="0">
                <a:solidFill>
                  <a:schemeClr val="tx1"/>
                </a:solidFill>
              </a:rPr>
              <a:t>: </a:t>
            </a:r>
            <a:r>
              <a:rPr lang="hu-HU" dirty="0" err="1" smtClean="0">
                <a:solidFill>
                  <a:schemeClr val="tx1"/>
                </a:solidFill>
              </a:rPr>
              <a:t>higher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level</a:t>
            </a:r>
            <a:r>
              <a:rPr lang="hu-HU" dirty="0" smtClean="0">
                <a:solidFill>
                  <a:schemeClr val="tx1"/>
                </a:solidFill>
              </a:rPr>
              <a:t> of </a:t>
            </a:r>
            <a:r>
              <a:rPr lang="hu-HU" dirty="0" err="1" smtClean="0">
                <a:solidFill>
                  <a:schemeClr val="tx1"/>
                </a:solidFill>
              </a:rPr>
              <a:t>corruption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risk</a:t>
            </a:r>
            <a:endParaRPr lang="hu-HU" dirty="0" smtClean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51520" y="478315"/>
            <a:ext cx="8712968" cy="934461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procurement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endParaRPr lang="en-GB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en-US" sz="1600" dirty="0" smtClean="0"/>
              <a:t>CRCB </a:t>
            </a:r>
            <a:r>
              <a:rPr lang="hu-HU" altLang="en-US" sz="1600" dirty="0">
                <a:sym typeface="Symbol" panose="05050102010706020507" pitchFamily="18" charset="2"/>
              </a:rPr>
              <a:t> </a:t>
            </a:r>
            <a:r>
              <a:rPr lang="hu-HU" altLang="en-US" sz="1600" dirty="0" err="1" smtClean="0">
                <a:sym typeface="Symbol" panose="05050102010706020507" pitchFamily="18" charset="2"/>
              </a:rPr>
              <a:t>Statements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err="1" smtClean="0"/>
              <a:t>Corruption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Risks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smtClean="0"/>
              <a:t>Paks: </a:t>
            </a:r>
            <a:r>
              <a:rPr lang="hu-HU" altLang="en-US" sz="1600" dirty="0" err="1" smtClean="0"/>
              <a:t>Special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Effects</a:t>
            </a:r>
            <a:r>
              <a:rPr lang="hu-HU" altLang="en-US" sz="1600" dirty="0" smtClean="0"/>
              <a:t> </a:t>
            </a:r>
            <a:r>
              <a:rPr lang="hu-HU" altLang="en-US" sz="1600" dirty="0" smtClean="0">
                <a:sym typeface="Symbol" panose="05050102010706020507" pitchFamily="18" charset="2"/>
              </a:rPr>
              <a:t>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Consequances</a:t>
            </a:r>
            <a:endParaRPr lang="hu-HU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0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  <p:pic>
        <p:nvPicPr>
          <p:cNvPr id="7" name="Kép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84784"/>
            <a:ext cx="6120680" cy="4608512"/>
          </a:xfrm>
          <a:prstGeom prst="rect">
            <a:avLst/>
          </a:prstGeom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en-US" sz="1600" dirty="0" smtClean="0"/>
              <a:t>CRCB </a:t>
            </a:r>
            <a:r>
              <a:rPr lang="hu-HU" altLang="en-US" sz="1600" dirty="0">
                <a:sym typeface="Symbol" panose="05050102010706020507" pitchFamily="18" charset="2"/>
              </a:rPr>
              <a:t> </a:t>
            </a:r>
            <a:r>
              <a:rPr lang="hu-HU" altLang="en-US" sz="1600" dirty="0" err="1" smtClean="0">
                <a:sym typeface="Symbol" panose="05050102010706020507" pitchFamily="18" charset="2"/>
              </a:rPr>
              <a:t>Statements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err="1" smtClean="0"/>
              <a:t>Corruption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Risks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smtClean="0"/>
              <a:t>Paks: </a:t>
            </a:r>
            <a:r>
              <a:rPr lang="hu-HU" altLang="en-US" sz="1600" dirty="0" err="1" smtClean="0"/>
              <a:t>Special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Effects</a:t>
            </a:r>
            <a:r>
              <a:rPr lang="hu-HU" altLang="en-US" sz="1600" dirty="0" smtClean="0"/>
              <a:t> </a:t>
            </a:r>
            <a:r>
              <a:rPr lang="hu-HU" altLang="en-US" sz="1600" dirty="0" smtClean="0">
                <a:sym typeface="Symbol" panose="05050102010706020507" pitchFamily="18" charset="2"/>
              </a:rPr>
              <a:t>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Consequances</a:t>
            </a:r>
            <a:endParaRPr lang="hu-HU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251520" y="478315"/>
            <a:ext cx="8712968" cy="93446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PP </a:t>
            </a:r>
            <a:r>
              <a:rPr lang="hu-HU" dirty="0" err="1" smtClean="0"/>
              <a:t>contract</a:t>
            </a:r>
            <a:r>
              <a:rPr lang="hu-HU" dirty="0" smtClean="0"/>
              <a:t> </a:t>
            </a:r>
            <a:r>
              <a:rPr lang="hu-HU" dirty="0" err="1" smtClean="0"/>
              <a:t>value</a:t>
            </a:r>
            <a:r>
              <a:rPr lang="hu-HU" dirty="0" smtClean="0"/>
              <a:t> &amp; </a:t>
            </a:r>
            <a:r>
              <a:rPr lang="hu-HU" dirty="0" err="1" smtClean="0"/>
              <a:t>Corruption</a:t>
            </a:r>
            <a:r>
              <a:rPr lang="hu-HU" dirty="0" smtClean="0"/>
              <a:t> </a:t>
            </a:r>
            <a:r>
              <a:rPr lang="hu-HU" dirty="0" err="1" smtClean="0"/>
              <a:t>Risks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83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68952" cy="968152"/>
          </a:xfrm>
        </p:spPr>
        <p:txBody>
          <a:bodyPr>
            <a:normAutofit/>
          </a:bodyPr>
          <a:lstStyle/>
          <a:p>
            <a:r>
              <a:rPr lang="hu-HU" dirty="0" smtClean="0"/>
              <a:t>Paks II.: </a:t>
            </a:r>
            <a:r>
              <a:rPr lang="hu-HU" dirty="0" err="1" smtClean="0"/>
              <a:t>High</a:t>
            </a:r>
            <a:r>
              <a:rPr lang="hu-HU" dirty="0" smtClean="0"/>
              <a:t> </a:t>
            </a:r>
            <a:r>
              <a:rPr lang="hu-HU" dirty="0" err="1" smtClean="0"/>
              <a:t>Corruption</a:t>
            </a:r>
            <a:r>
              <a:rPr lang="hu-HU" dirty="0" smtClean="0"/>
              <a:t> </a:t>
            </a:r>
            <a:r>
              <a:rPr lang="hu-HU" dirty="0" err="1" smtClean="0"/>
              <a:t>Risk</a:t>
            </a:r>
            <a:endParaRPr lang="en-GB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  <p:pic>
        <p:nvPicPr>
          <p:cNvPr id="7" name="Kép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994" y="1628800"/>
            <a:ext cx="5950350" cy="4392488"/>
          </a:xfrm>
          <a:prstGeom prst="rect">
            <a:avLst/>
          </a:prstGeom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en-US" sz="1600" dirty="0" smtClean="0"/>
              <a:t>CRCB </a:t>
            </a:r>
            <a:r>
              <a:rPr lang="hu-HU" altLang="en-US" sz="1600" dirty="0">
                <a:sym typeface="Symbol" panose="05050102010706020507" pitchFamily="18" charset="2"/>
              </a:rPr>
              <a:t> </a:t>
            </a:r>
            <a:r>
              <a:rPr lang="hu-HU" altLang="en-US" sz="1600" dirty="0" err="1" smtClean="0">
                <a:sym typeface="Symbol" panose="05050102010706020507" pitchFamily="18" charset="2"/>
              </a:rPr>
              <a:t>Statements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err="1" smtClean="0"/>
              <a:t>Corruption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Risks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smtClean="0"/>
              <a:t>Paks: </a:t>
            </a:r>
            <a:r>
              <a:rPr lang="hu-HU" altLang="en-US" sz="1600" dirty="0" err="1" smtClean="0"/>
              <a:t>Special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Effects</a:t>
            </a:r>
            <a:r>
              <a:rPr lang="hu-HU" altLang="en-US" sz="1600" dirty="0" smtClean="0"/>
              <a:t> </a:t>
            </a:r>
            <a:r>
              <a:rPr lang="hu-HU" altLang="en-US" sz="1600" dirty="0" smtClean="0">
                <a:sym typeface="Symbol" panose="05050102010706020507" pitchFamily="18" charset="2"/>
              </a:rPr>
              <a:t>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Consequances</a:t>
            </a:r>
            <a:endParaRPr lang="hu-HU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59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457200" y="1194793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hu-HU" dirty="0" err="1" smtClean="0">
                <a:solidFill>
                  <a:schemeClr val="tx1"/>
                </a:solidFill>
              </a:rPr>
              <a:t>High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Corruption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Risk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the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estimated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direct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public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losses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due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to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corruption</a:t>
            </a:r>
            <a:r>
              <a:rPr lang="hu-HU" dirty="0" smtClean="0">
                <a:solidFill>
                  <a:schemeClr val="tx1"/>
                </a:solidFill>
              </a:rPr>
              <a:t>: 1,5-2 </a:t>
            </a:r>
            <a:r>
              <a:rPr lang="hu-HU" dirty="0" err="1">
                <a:solidFill>
                  <a:schemeClr val="tx1"/>
                </a:solidFill>
              </a:rPr>
              <a:t>billion</a:t>
            </a:r>
            <a:r>
              <a:rPr lang="hu-HU" dirty="0">
                <a:solidFill>
                  <a:schemeClr val="tx1"/>
                </a:solidFill>
              </a:rPr>
              <a:t> euro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>
                <a:solidFill>
                  <a:schemeClr val="tx1"/>
                </a:solidFill>
              </a:rPr>
              <a:t>Cost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overruns</a:t>
            </a:r>
            <a:r>
              <a:rPr lang="hu-HU" dirty="0">
                <a:solidFill>
                  <a:schemeClr val="tx1"/>
                </a:solidFill>
              </a:rPr>
              <a:t> &amp; </a:t>
            </a:r>
            <a:r>
              <a:rPr lang="hu-HU" dirty="0" err="1">
                <a:solidFill>
                  <a:schemeClr val="tx1"/>
                </a:solidFill>
              </a:rPr>
              <a:t>price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increase</a:t>
            </a:r>
            <a:r>
              <a:rPr lang="hu-HU" dirty="0" smtClean="0">
                <a:solidFill>
                  <a:schemeClr val="tx1"/>
                </a:solidFill>
              </a:rPr>
              <a:t> (</a:t>
            </a:r>
            <a:r>
              <a:rPr lang="hu-HU" dirty="0" err="1" smtClean="0">
                <a:solidFill>
                  <a:schemeClr val="tx1"/>
                </a:solidFill>
              </a:rPr>
              <a:t>public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money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losses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by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corruption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Grand </a:t>
            </a:r>
            <a:r>
              <a:rPr lang="hu-HU" dirty="0" err="1" smtClean="0">
                <a:solidFill>
                  <a:schemeClr val="tx1"/>
                </a:solidFill>
              </a:rPr>
              <a:t>Corruption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not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excluded</a:t>
            </a:r>
            <a:endParaRPr lang="en-GB" dirty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High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Corruption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Risk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low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level</a:t>
            </a:r>
            <a:r>
              <a:rPr lang="hu-HU" dirty="0" smtClean="0">
                <a:solidFill>
                  <a:schemeClr val="tx1"/>
                </a:solidFill>
              </a:rPr>
              <a:t> of </a:t>
            </a:r>
            <a:r>
              <a:rPr lang="hu-HU" dirty="0" err="1" smtClean="0">
                <a:solidFill>
                  <a:schemeClr val="tx1"/>
                </a:solidFill>
              </a:rPr>
              <a:t>Nuclear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Safety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>
              <a:solidFill>
                <a:srgbClr val="CC3300"/>
              </a:solidFill>
            </a:endParaRPr>
          </a:p>
          <a:p>
            <a:endParaRPr lang="hu-HU" dirty="0" smtClean="0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57200" y="437045"/>
            <a:ext cx="8503621" cy="719648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Consequances</a:t>
            </a:r>
            <a:endParaRPr lang="en-GB" i="1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en-US" sz="1600" dirty="0" smtClean="0"/>
              <a:t>CRCB </a:t>
            </a:r>
            <a:r>
              <a:rPr lang="hu-HU" altLang="en-US" sz="1600" dirty="0">
                <a:sym typeface="Symbol" panose="05050102010706020507" pitchFamily="18" charset="2"/>
              </a:rPr>
              <a:t> </a:t>
            </a:r>
            <a:r>
              <a:rPr lang="hu-HU" altLang="en-US" sz="1600" dirty="0" err="1" smtClean="0">
                <a:sym typeface="Symbol" panose="05050102010706020507" pitchFamily="18" charset="2"/>
              </a:rPr>
              <a:t>Statements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err="1" smtClean="0"/>
              <a:t>Corruption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Risks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smtClean="0"/>
              <a:t>Paks: </a:t>
            </a:r>
            <a:r>
              <a:rPr lang="hu-HU" altLang="en-US" sz="1600" dirty="0" err="1" smtClean="0"/>
              <a:t>Special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Effects</a:t>
            </a:r>
            <a:r>
              <a:rPr lang="hu-HU" altLang="en-US" sz="1600" dirty="0" smtClean="0"/>
              <a:t> </a:t>
            </a:r>
            <a:r>
              <a:rPr lang="hu-HU" altLang="en-US" sz="1600" dirty="0" smtClean="0">
                <a:sym typeface="Symbol" panose="05050102010706020507" pitchFamily="18" charset="2"/>
              </a:rPr>
              <a:t>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Consequances</a:t>
            </a:r>
            <a:endParaRPr lang="hu-HU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685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400" dirty="0" err="1" smtClean="0"/>
              <a:t>Thank</a:t>
            </a:r>
            <a:r>
              <a:rPr lang="hu-HU" sz="4400" dirty="0" smtClean="0"/>
              <a:t> </a:t>
            </a:r>
            <a:r>
              <a:rPr lang="hu-HU" sz="4400" dirty="0" err="1" smtClean="0"/>
              <a:t>you</a:t>
            </a:r>
            <a:r>
              <a:rPr lang="hu-HU" sz="4400" dirty="0" smtClean="0"/>
              <a:t> </a:t>
            </a:r>
            <a:r>
              <a:rPr lang="hu-HU" sz="4400" dirty="0" err="1" smtClean="0"/>
              <a:t>for</a:t>
            </a:r>
            <a:r>
              <a:rPr lang="hu-HU" sz="4400" dirty="0" smtClean="0"/>
              <a:t> </a:t>
            </a:r>
            <a:r>
              <a:rPr lang="hu-HU" sz="4400" dirty="0" err="1" smtClean="0"/>
              <a:t>your</a:t>
            </a:r>
            <a:r>
              <a:rPr lang="hu-HU" sz="4400" dirty="0" smtClean="0"/>
              <a:t> </a:t>
            </a:r>
            <a:r>
              <a:rPr lang="hu-HU" sz="4400" dirty="0" err="1" smtClean="0"/>
              <a:t>attention</a:t>
            </a:r>
            <a:r>
              <a:rPr lang="hu-HU" sz="4400" dirty="0" smtClean="0"/>
              <a:t>!</a:t>
            </a:r>
            <a:endParaRPr lang="en-GB" sz="4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475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CRCB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CRCB is a private, non partisan research institute with interdisciplinary </a:t>
            </a:r>
            <a:r>
              <a:rPr lang="en-US" dirty="0" smtClean="0"/>
              <a:t>staff</a:t>
            </a:r>
            <a:endParaRPr lang="hu-HU" dirty="0"/>
          </a:p>
          <a:p>
            <a:endParaRPr lang="hu-HU" dirty="0"/>
          </a:p>
          <a:p>
            <a:r>
              <a:rPr lang="en-GB" dirty="0" smtClean="0"/>
              <a:t>The main activities: </a:t>
            </a:r>
          </a:p>
          <a:p>
            <a:pPr lvl="1"/>
            <a:r>
              <a:rPr lang="en-GB" dirty="0" smtClean="0"/>
              <a:t>data mining, Big Data; </a:t>
            </a:r>
          </a:p>
          <a:p>
            <a:pPr lvl="1"/>
            <a:r>
              <a:rPr lang="en-GB" dirty="0" smtClean="0"/>
              <a:t>analysis of quality of governance; </a:t>
            </a:r>
          </a:p>
          <a:p>
            <a:pPr lvl="1"/>
            <a:r>
              <a:rPr lang="en-GB" dirty="0" smtClean="0"/>
              <a:t>measurement and effects of </a:t>
            </a:r>
            <a:r>
              <a:rPr lang="en-GB" dirty="0" smtClean="0"/>
              <a:t>corruption</a:t>
            </a:r>
            <a:r>
              <a:rPr lang="hu-HU" dirty="0" smtClean="0"/>
              <a:t>,</a:t>
            </a:r>
            <a:r>
              <a:rPr lang="en-GB" dirty="0" smtClean="0"/>
              <a:t> </a:t>
            </a:r>
            <a:r>
              <a:rPr lang="en-GB" dirty="0" smtClean="0"/>
              <a:t>related </a:t>
            </a:r>
            <a:r>
              <a:rPr lang="hu-HU" dirty="0" err="1" smtClean="0"/>
              <a:t>to</a:t>
            </a:r>
            <a:r>
              <a:rPr lang="en-GB" dirty="0" smtClean="0"/>
              <a:t> </a:t>
            </a:r>
            <a:r>
              <a:rPr lang="en-GB" dirty="0" smtClean="0"/>
              <a:t>public procurement;</a:t>
            </a:r>
          </a:p>
          <a:p>
            <a:pPr lvl="1"/>
            <a:r>
              <a:rPr lang="en-GB" dirty="0" smtClean="0"/>
              <a:t>problems of quality of legislation;</a:t>
            </a:r>
          </a:p>
          <a:p>
            <a:endParaRPr lang="en-GB" dirty="0" smtClean="0"/>
          </a:p>
          <a:p>
            <a:r>
              <a:rPr lang="en-GB" dirty="0" smtClean="0"/>
              <a:t>Research projects financed by </a:t>
            </a:r>
          </a:p>
          <a:p>
            <a:pPr lvl="1"/>
            <a:r>
              <a:rPr lang="en-GB" dirty="0" smtClean="0"/>
              <a:t>EU 7th framework program, ANTICORRP;</a:t>
            </a:r>
          </a:p>
          <a:p>
            <a:pPr lvl="1"/>
            <a:r>
              <a:rPr lang="en-GB" dirty="0" smtClean="0"/>
              <a:t>EU H2020: </a:t>
            </a:r>
            <a:r>
              <a:rPr lang="en-GB" dirty="0" err="1" smtClean="0"/>
              <a:t>Digiwhist</a:t>
            </a:r>
            <a:r>
              <a:rPr lang="en-GB" dirty="0" smtClean="0"/>
              <a:t>, </a:t>
            </a:r>
          </a:p>
          <a:p>
            <a:pPr lvl="1"/>
            <a:r>
              <a:rPr lang="en-GB" dirty="0" smtClean="0"/>
              <a:t>EU Commission, OSI and World Bank</a:t>
            </a:r>
            <a:endParaRPr lang="en-GB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en-US" sz="1600" dirty="0" smtClean="0"/>
              <a:t>CRCB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Statements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hu-HU" altLang="en-US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Corruption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Risks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hu-HU" altLang="en-US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Paks: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Special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Effects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Consequances</a:t>
            </a:r>
            <a:endParaRPr lang="hu-HU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2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>
                <a:solidFill>
                  <a:schemeClr val="tx1"/>
                </a:solidFill>
              </a:rPr>
              <a:t>Paks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Nuclear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Power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Plant</a:t>
            </a:r>
            <a:r>
              <a:rPr lang="hu-HU" dirty="0" smtClean="0">
                <a:solidFill>
                  <a:schemeClr val="tx1"/>
                </a:solidFill>
              </a:rPr>
              <a:t> P</a:t>
            </a:r>
            <a:r>
              <a:rPr lang="en-US" dirty="0" err="1" smtClean="0">
                <a:solidFill>
                  <a:schemeClr val="tx1"/>
                </a:solidFill>
              </a:rPr>
              <a:t>roject</a:t>
            </a:r>
            <a:r>
              <a:rPr lang="hu-HU" dirty="0" smtClean="0">
                <a:solidFill>
                  <a:schemeClr val="tx1"/>
                </a:solidFill>
              </a:rPr>
              <a:t> (PNPP)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en-US" i="1" dirty="0" smtClean="0">
                <a:solidFill>
                  <a:schemeClr val="tx1"/>
                </a:solidFill>
              </a:rPr>
              <a:t>par </a:t>
            </a:r>
            <a:r>
              <a:rPr lang="en-US" i="1" dirty="0">
                <a:solidFill>
                  <a:schemeClr val="tx1"/>
                </a:solidFill>
              </a:rPr>
              <a:t>excellence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Black </a:t>
            </a:r>
            <a:r>
              <a:rPr lang="en-US" dirty="0" smtClean="0">
                <a:solidFill>
                  <a:schemeClr val="tx1"/>
                </a:solidFill>
              </a:rPr>
              <a:t>Bo</a:t>
            </a:r>
            <a:r>
              <a:rPr lang="hu-HU" dirty="0" smtClean="0">
                <a:solidFill>
                  <a:schemeClr val="tx1"/>
                </a:solidFill>
              </a:rPr>
              <a:t>x</a:t>
            </a:r>
          </a:p>
          <a:p>
            <a:pPr marL="514350" indent="-514350">
              <a:buAutoNum type="arabicPeriod"/>
            </a:pPr>
            <a:endParaRPr lang="hu-HU" dirty="0" smtClean="0">
              <a:solidFill>
                <a:schemeClr val="tx1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hu-HU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he </a:t>
            </a:r>
            <a:r>
              <a:rPr lang="hu-HU" dirty="0" err="1">
                <a:solidFill>
                  <a:schemeClr val="tx1"/>
                </a:solidFill>
              </a:rPr>
              <a:t>lack</a:t>
            </a:r>
            <a:r>
              <a:rPr lang="hu-HU" dirty="0">
                <a:solidFill>
                  <a:schemeClr val="tx1"/>
                </a:solidFill>
              </a:rPr>
              <a:t> of </a:t>
            </a:r>
            <a:r>
              <a:rPr lang="hu-HU" dirty="0" err="1">
                <a:solidFill>
                  <a:schemeClr val="tx1"/>
                </a:solidFill>
              </a:rPr>
              <a:t>transparency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accompan</a:t>
            </a:r>
            <a:r>
              <a:rPr lang="hu-HU" dirty="0" err="1">
                <a:solidFill>
                  <a:schemeClr val="tx1"/>
                </a:solidFill>
              </a:rPr>
              <a:t>ies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the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whole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project</a:t>
            </a:r>
          </a:p>
          <a:p>
            <a:pPr marL="514350" indent="-514350">
              <a:buFontTx/>
              <a:buAutoNum type="arabicPeriod"/>
            </a:pPr>
            <a:endParaRPr lang="hu-HU" dirty="0">
              <a:solidFill>
                <a:schemeClr val="tx1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hu-HU" dirty="0">
                <a:solidFill>
                  <a:schemeClr val="tx1"/>
                </a:solidFill>
              </a:rPr>
              <a:t>The </a:t>
            </a:r>
            <a:r>
              <a:rPr lang="hu-HU" dirty="0" err="1">
                <a:solidFill>
                  <a:schemeClr val="tx1"/>
                </a:solidFill>
              </a:rPr>
              <a:t>Hungarian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Authorities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ignore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the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existence</a:t>
            </a:r>
            <a:r>
              <a:rPr lang="hu-HU" dirty="0">
                <a:solidFill>
                  <a:schemeClr val="tx1"/>
                </a:solidFill>
              </a:rPr>
              <a:t> of </a:t>
            </a:r>
            <a:r>
              <a:rPr lang="hu-HU" dirty="0" err="1">
                <a:solidFill>
                  <a:schemeClr val="tx1"/>
                </a:solidFill>
              </a:rPr>
              <a:t>corruption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risks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at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the</a:t>
            </a:r>
            <a:r>
              <a:rPr lang="hu-HU" dirty="0">
                <a:solidFill>
                  <a:schemeClr val="tx1"/>
                </a:solidFill>
              </a:rPr>
              <a:t> PNPP</a:t>
            </a:r>
          </a:p>
          <a:p>
            <a:pPr marL="514350" indent="-514350">
              <a:buFontTx/>
              <a:buAutoNum type="arabicPeriod"/>
            </a:pPr>
            <a:endParaRPr lang="hu-HU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hu-HU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corruption </a:t>
            </a:r>
            <a:r>
              <a:rPr lang="en-US" dirty="0" smtClean="0">
                <a:solidFill>
                  <a:schemeClr val="tx1"/>
                </a:solidFill>
              </a:rPr>
              <a:t>risk </a:t>
            </a:r>
            <a:r>
              <a:rPr lang="en-US" dirty="0">
                <a:solidFill>
                  <a:schemeClr val="tx1"/>
                </a:solidFill>
              </a:rPr>
              <a:t>are / will be very high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Hungarian authorities manage this project in a highly corrupted business </a:t>
            </a:r>
            <a:r>
              <a:rPr lang="en-US" dirty="0" smtClean="0">
                <a:solidFill>
                  <a:schemeClr val="tx1"/>
                </a:solidFill>
              </a:rPr>
              <a:t>environment</a:t>
            </a:r>
            <a:r>
              <a:rPr lang="hu-HU" dirty="0">
                <a:solidFill>
                  <a:schemeClr val="tx1"/>
                </a:solidFill>
              </a:rPr>
              <a:t>.</a:t>
            </a:r>
            <a:r>
              <a:rPr lang="hu-HU" dirty="0" smtClean="0">
                <a:solidFill>
                  <a:schemeClr val="tx1"/>
                </a:solidFill>
              </a:rPr>
              <a:t> [ + </a:t>
            </a:r>
            <a:r>
              <a:rPr lang="hu-HU" dirty="0" err="1" smtClean="0">
                <a:solidFill>
                  <a:schemeClr val="tx1"/>
                </a:solidFill>
              </a:rPr>
              <a:t>Rosatom</a:t>
            </a:r>
            <a:r>
              <a:rPr lang="hu-HU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hu-HU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hu-HU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hu-HU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high corruption </a:t>
            </a:r>
            <a:r>
              <a:rPr lang="en-US" dirty="0" smtClean="0">
                <a:solidFill>
                  <a:schemeClr val="tx1"/>
                </a:solidFill>
              </a:rPr>
              <a:t>risk result</a:t>
            </a:r>
            <a:r>
              <a:rPr lang="hu-HU" dirty="0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high level of nuclear risks, low level of nuclear </a:t>
            </a:r>
            <a:r>
              <a:rPr lang="en-US" dirty="0" smtClean="0">
                <a:solidFill>
                  <a:schemeClr val="tx1"/>
                </a:solidFill>
              </a:rPr>
              <a:t>safety</a:t>
            </a:r>
            <a:endParaRPr lang="hu-HU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57200" y="358042"/>
            <a:ext cx="8229600" cy="71964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Main </a:t>
            </a:r>
            <a:r>
              <a:rPr lang="hu-HU" dirty="0" err="1" smtClean="0"/>
              <a:t>statements</a:t>
            </a:r>
            <a:endParaRPr lang="en-GB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en-US" sz="1600" dirty="0" smtClean="0"/>
              <a:t>CRCB </a:t>
            </a:r>
            <a:r>
              <a:rPr lang="hu-HU" altLang="en-US" sz="1600" dirty="0">
                <a:sym typeface="Symbol" panose="05050102010706020507" pitchFamily="18" charset="2"/>
              </a:rPr>
              <a:t> </a:t>
            </a:r>
            <a:r>
              <a:rPr lang="hu-HU" altLang="en-US" sz="1600" dirty="0" err="1" smtClean="0">
                <a:sym typeface="Symbol" panose="05050102010706020507" pitchFamily="18" charset="2"/>
              </a:rPr>
              <a:t>Statements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Corruption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Risks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hu-HU" altLang="en-US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Paks: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Special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Effects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Consequances</a:t>
            </a:r>
            <a:endParaRPr lang="hu-HU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08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dirty="0" err="1" smtClean="0"/>
              <a:t>Definitions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708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b="1" dirty="0" err="1" smtClean="0"/>
              <a:t>Corruption</a:t>
            </a:r>
            <a:r>
              <a:rPr lang="hu-HU" sz="2800" dirty="0" smtClean="0"/>
              <a:t>: </a:t>
            </a:r>
            <a:r>
              <a:rPr lang="en-US" sz="2800" dirty="0" smtClean="0"/>
              <a:t>abuse </a:t>
            </a:r>
            <a:r>
              <a:rPr lang="en-US" sz="2800" dirty="0"/>
              <a:t>of public or </a:t>
            </a:r>
            <a:r>
              <a:rPr lang="en-US" sz="2800" dirty="0" err="1" smtClean="0"/>
              <a:t>pri</a:t>
            </a:r>
            <a:r>
              <a:rPr lang="hu-HU" sz="2800" dirty="0" smtClean="0"/>
              <a:t>v</a:t>
            </a:r>
            <a:r>
              <a:rPr lang="en-US" sz="2800" dirty="0" smtClean="0"/>
              <a:t>ate </a:t>
            </a:r>
            <a:r>
              <a:rPr lang="en-US" sz="2800" dirty="0"/>
              <a:t>office </a:t>
            </a:r>
            <a:r>
              <a:rPr lang="en-US" sz="2800" dirty="0" smtClean="0"/>
              <a:t>for</a:t>
            </a:r>
            <a:r>
              <a:rPr lang="hu-HU" sz="2800" dirty="0" smtClean="0"/>
              <a:t> </a:t>
            </a:r>
            <a:r>
              <a:rPr lang="en-US" sz="2800" dirty="0" smtClean="0"/>
              <a:t>personal gain</a:t>
            </a:r>
            <a:endParaRPr lang="hu-HU" sz="2800" dirty="0"/>
          </a:p>
          <a:p>
            <a:pPr marL="0" indent="0">
              <a:buNone/>
            </a:pPr>
            <a:r>
              <a:rPr lang="hu-HU" sz="2800" dirty="0"/>
              <a:t>	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b="1" dirty="0" smtClean="0"/>
              <a:t>Grand </a:t>
            </a:r>
            <a:r>
              <a:rPr lang="en-US" sz="2800" b="1" dirty="0" smtClean="0"/>
              <a:t>corruption </a:t>
            </a:r>
            <a:r>
              <a:rPr lang="en-US" sz="2800" dirty="0"/>
              <a:t>is the use of powers by </a:t>
            </a:r>
            <a:r>
              <a:rPr lang="en-US" sz="2800" dirty="0">
                <a:solidFill>
                  <a:srgbClr val="FF0000"/>
                </a:solidFill>
              </a:rPr>
              <a:t>government </a:t>
            </a:r>
            <a:r>
              <a:rPr lang="en-US" sz="2800" dirty="0" smtClean="0">
                <a:solidFill>
                  <a:srgbClr val="FF0000"/>
                </a:solidFill>
              </a:rPr>
              <a:t>officials</a:t>
            </a:r>
            <a:r>
              <a:rPr lang="hu-HU" sz="2800" dirty="0" smtClean="0">
                <a:solidFill>
                  <a:srgbClr val="FF0000"/>
                </a:solidFill>
              </a:rPr>
              <a:t> / </a:t>
            </a:r>
            <a:r>
              <a:rPr lang="hu-HU" sz="2800" dirty="0" err="1" smtClean="0">
                <a:solidFill>
                  <a:srgbClr val="FF0000"/>
                </a:solidFill>
              </a:rPr>
              <a:t>politicians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for </a:t>
            </a:r>
            <a:r>
              <a:rPr lang="en-US" sz="2800" dirty="0"/>
              <a:t>illegitimate private </a:t>
            </a:r>
            <a:r>
              <a:rPr lang="en-US" sz="2800" dirty="0" smtClean="0"/>
              <a:t>gain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b="1" dirty="0" err="1" smtClean="0"/>
              <a:t>Corruption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Risk</a:t>
            </a:r>
            <a:r>
              <a:rPr lang="hu-HU" sz="2800" dirty="0" smtClean="0"/>
              <a:t>: </a:t>
            </a:r>
            <a:r>
              <a:rPr lang="hu-HU" sz="2800" dirty="0" err="1" smtClean="0"/>
              <a:t>probability</a:t>
            </a:r>
            <a:r>
              <a:rPr lang="hu-HU" sz="2800" dirty="0" smtClean="0"/>
              <a:t> of </a:t>
            </a:r>
            <a:r>
              <a:rPr lang="hu-HU" sz="2800" dirty="0" err="1" smtClean="0"/>
              <a:t>corruption</a:t>
            </a:r>
            <a:r>
              <a:rPr lang="hu-HU" sz="2800" dirty="0" smtClean="0"/>
              <a:t>;</a:t>
            </a:r>
          </a:p>
          <a:p>
            <a:pPr marL="0" indent="0">
              <a:buNone/>
            </a:pPr>
            <a:r>
              <a:rPr lang="hu-HU" sz="2800" dirty="0" err="1" smtClean="0"/>
              <a:t>Measurement</a:t>
            </a:r>
            <a:r>
              <a:rPr lang="hu-HU" sz="2800" dirty="0" smtClean="0"/>
              <a:t>: </a:t>
            </a:r>
            <a:r>
              <a:rPr lang="hu-HU" sz="2800" dirty="0" err="1" smtClean="0"/>
              <a:t>Corruption</a:t>
            </a:r>
            <a:r>
              <a:rPr lang="hu-HU" sz="2800" dirty="0" smtClean="0"/>
              <a:t> </a:t>
            </a:r>
            <a:r>
              <a:rPr lang="hu-HU" sz="2800" dirty="0" err="1" smtClean="0"/>
              <a:t>Risk</a:t>
            </a:r>
            <a:r>
              <a:rPr lang="hu-HU" sz="2800" dirty="0" smtClean="0"/>
              <a:t> Index</a:t>
            </a:r>
            <a:br>
              <a:rPr lang="hu-HU" sz="2800" dirty="0" smtClean="0"/>
            </a:br>
            <a:r>
              <a:rPr lang="hu-HU" sz="2800" dirty="0" smtClean="0"/>
              <a:t>0 ≤ </a:t>
            </a:r>
            <a:r>
              <a:rPr lang="hu-HU" sz="2800" dirty="0"/>
              <a:t>CRI ≤ </a:t>
            </a:r>
            <a:r>
              <a:rPr lang="hu-HU" sz="2800" dirty="0" smtClean="0"/>
              <a:t>1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en-US" sz="1600" dirty="0" smtClean="0"/>
              <a:t>CRCB </a:t>
            </a:r>
            <a:r>
              <a:rPr lang="hu-HU" altLang="en-US" sz="1600" dirty="0">
                <a:sym typeface="Symbol" panose="05050102010706020507" pitchFamily="18" charset="2"/>
              </a:rPr>
              <a:t> </a:t>
            </a:r>
            <a:r>
              <a:rPr lang="hu-HU" altLang="en-US" sz="1600" dirty="0" err="1" smtClean="0">
                <a:sym typeface="Symbol" panose="05050102010706020507" pitchFamily="18" charset="2"/>
              </a:rPr>
              <a:t>Statements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Corruption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Risks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hu-HU" altLang="en-US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Paks: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Special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Effects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Consequances</a:t>
            </a:r>
            <a:endParaRPr lang="hu-HU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88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460867" y="1412776"/>
            <a:ext cx="8229600" cy="4929411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CC3300"/>
                </a:solidFill>
              </a:rPr>
              <a:t>Mega</a:t>
            </a:r>
            <a:r>
              <a:rPr lang="en-GB" dirty="0" smtClean="0">
                <a:solidFill>
                  <a:srgbClr val="CC3300"/>
                </a:solidFill>
              </a:rPr>
              <a:t>projects</a:t>
            </a:r>
            <a:r>
              <a:rPr lang="en-GB" dirty="0" smtClean="0"/>
              <a:t>: complexity, long </a:t>
            </a:r>
            <a:r>
              <a:rPr lang="en-GB" dirty="0" err="1" smtClean="0"/>
              <a:t>constuction</a:t>
            </a:r>
            <a:r>
              <a:rPr lang="en-GB" dirty="0" smtClean="0"/>
              <a:t> time; high volume</a:t>
            </a:r>
          </a:p>
          <a:p>
            <a:r>
              <a:rPr lang="en-GB" dirty="0" smtClean="0">
                <a:solidFill>
                  <a:srgbClr val="CC3300"/>
                </a:solidFill>
              </a:rPr>
              <a:t>Nuclear PPs: </a:t>
            </a:r>
            <a:r>
              <a:rPr lang="en-GB" dirty="0" smtClean="0"/>
              <a:t>special, heterogeneous goods</a:t>
            </a:r>
          </a:p>
          <a:p>
            <a:r>
              <a:rPr lang="en-GB" dirty="0" smtClean="0">
                <a:solidFill>
                  <a:srgbClr val="CC3300"/>
                </a:solidFill>
              </a:rPr>
              <a:t>Construction, building: </a:t>
            </a:r>
            <a:r>
              <a:rPr lang="en-GB" dirty="0" smtClean="0">
                <a:solidFill>
                  <a:schemeClr val="tx1"/>
                </a:solidFill>
              </a:rPr>
              <a:t>sector</a:t>
            </a:r>
            <a:r>
              <a:rPr lang="hu-HU" dirty="0" smtClean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al effects</a:t>
            </a:r>
          </a:p>
          <a:p>
            <a:r>
              <a:rPr lang="en-GB" dirty="0" smtClean="0">
                <a:solidFill>
                  <a:srgbClr val="CC3300"/>
                </a:solidFill>
              </a:rPr>
              <a:t>Great investment projects: </a:t>
            </a:r>
            <a:r>
              <a:rPr lang="en-GB" dirty="0" smtClean="0">
                <a:solidFill>
                  <a:schemeClr val="tx1"/>
                </a:solidFill>
              </a:rPr>
              <a:t>the „white elephant</a:t>
            </a:r>
            <a:r>
              <a:rPr lang="en-GB" dirty="0">
                <a:solidFill>
                  <a:schemeClr val="tx1"/>
                </a:solidFill>
              </a:rPr>
              <a:t>” </a:t>
            </a:r>
            <a:r>
              <a:rPr lang="hu-HU" dirty="0" smtClean="0">
                <a:solidFill>
                  <a:schemeClr val="tx1"/>
                </a:solidFill>
              </a:rPr>
              <a:t>s</a:t>
            </a:r>
            <a:r>
              <a:rPr lang="en-GB" dirty="0" err="1" smtClean="0">
                <a:solidFill>
                  <a:schemeClr val="tx1"/>
                </a:solidFill>
              </a:rPr>
              <a:t>yndrome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/>
              <a:t>– [the objective of the project is purely the corruption]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60866" y="548680"/>
            <a:ext cx="8503621" cy="719648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Corruption</a:t>
            </a:r>
            <a:r>
              <a:rPr lang="hu-HU" dirty="0" smtClean="0"/>
              <a:t> </a:t>
            </a:r>
            <a:r>
              <a:rPr lang="hu-HU" dirty="0" err="1" smtClean="0"/>
              <a:t>Risks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general</a:t>
            </a:r>
            <a:r>
              <a:rPr lang="hu-HU" dirty="0" smtClean="0"/>
              <a:t> &amp; </a:t>
            </a:r>
            <a:r>
              <a:rPr lang="hu-HU" i="1" dirty="0" smtClean="0"/>
              <a:t>a priori</a:t>
            </a:r>
            <a:endParaRPr lang="en-GB" i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en-US" sz="1600" dirty="0" smtClean="0"/>
              <a:t>CRCB </a:t>
            </a:r>
            <a:r>
              <a:rPr lang="hu-HU" altLang="en-US" sz="1600" dirty="0">
                <a:sym typeface="Symbol" panose="05050102010706020507" pitchFamily="18" charset="2"/>
              </a:rPr>
              <a:t> </a:t>
            </a:r>
            <a:r>
              <a:rPr lang="hu-HU" altLang="en-US" sz="1600" dirty="0" err="1" smtClean="0">
                <a:sym typeface="Symbol" panose="05050102010706020507" pitchFamily="18" charset="2"/>
              </a:rPr>
              <a:t>Statements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err="1" smtClean="0"/>
              <a:t>Corruption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Risks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Paks: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Special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Effects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Consequances</a:t>
            </a:r>
            <a:endParaRPr lang="hu-HU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64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433338" y="1505694"/>
            <a:ext cx="8229600" cy="439052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C3300"/>
                </a:solidFill>
              </a:rPr>
              <a:t>Markets: </a:t>
            </a:r>
            <a:r>
              <a:rPr lang="en-GB" dirty="0" smtClean="0"/>
              <a:t> non-competitive markets or markets with low level of competition</a:t>
            </a:r>
          </a:p>
          <a:p>
            <a:r>
              <a:rPr lang="en-GB" dirty="0" smtClean="0">
                <a:solidFill>
                  <a:srgbClr val="CC3300"/>
                </a:solidFill>
              </a:rPr>
              <a:t>Market structure - I</a:t>
            </a:r>
            <a:r>
              <a:rPr lang="en-GB" dirty="0" smtClean="0"/>
              <a:t>: oligopoly, </a:t>
            </a:r>
            <a:r>
              <a:rPr lang="en-GB" dirty="0" err="1" smtClean="0"/>
              <a:t>oligopsony</a:t>
            </a:r>
            <a:endParaRPr lang="en-GB" dirty="0" smtClean="0"/>
          </a:p>
          <a:p>
            <a:r>
              <a:rPr lang="en-GB" dirty="0" smtClean="0">
                <a:solidFill>
                  <a:srgbClr val="CC3300"/>
                </a:solidFill>
              </a:rPr>
              <a:t>Market structure – II.</a:t>
            </a:r>
            <a:r>
              <a:rPr lang="en-GB" dirty="0" smtClean="0">
                <a:solidFill>
                  <a:schemeClr val="tx1"/>
                </a:solidFill>
              </a:rPr>
              <a:t>:</a:t>
            </a:r>
            <a:r>
              <a:rPr lang="en-GB" dirty="0" smtClean="0"/>
              <a:t> bilateral monopoly (the contractor has strong power at the demand and also at the supply side)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en-US" sz="1600" dirty="0" smtClean="0"/>
              <a:t>CRCB </a:t>
            </a:r>
            <a:r>
              <a:rPr lang="hu-HU" altLang="en-US" sz="1600" dirty="0">
                <a:sym typeface="Symbol" panose="05050102010706020507" pitchFamily="18" charset="2"/>
              </a:rPr>
              <a:t> </a:t>
            </a:r>
            <a:r>
              <a:rPr lang="hu-HU" altLang="en-US" sz="1600" dirty="0" err="1" smtClean="0">
                <a:sym typeface="Symbol" panose="05050102010706020507" pitchFamily="18" charset="2"/>
              </a:rPr>
              <a:t>Statements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err="1" smtClean="0"/>
              <a:t>Corruption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Risks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Paks: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Special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Effects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Consequances</a:t>
            </a:r>
            <a:endParaRPr lang="hu-HU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60866" y="548680"/>
            <a:ext cx="8503621" cy="719648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Corruption</a:t>
            </a:r>
            <a:r>
              <a:rPr lang="hu-HU" dirty="0" smtClean="0"/>
              <a:t> </a:t>
            </a:r>
            <a:r>
              <a:rPr lang="hu-HU" dirty="0" err="1" smtClean="0"/>
              <a:t>Risks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general</a:t>
            </a:r>
            <a:r>
              <a:rPr lang="hu-HU" dirty="0" smtClean="0"/>
              <a:t> &amp; </a:t>
            </a:r>
            <a:r>
              <a:rPr lang="hu-HU" i="1" dirty="0" smtClean="0"/>
              <a:t>a priori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40455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hu-HU" dirty="0" err="1" smtClean="0">
                <a:solidFill>
                  <a:schemeClr val="tx1"/>
                </a:solidFill>
              </a:rPr>
              <a:t>Regular</a:t>
            </a:r>
            <a:r>
              <a:rPr lang="hu-HU" dirty="0" smtClean="0">
                <a:solidFill>
                  <a:schemeClr val="tx1"/>
                </a:solidFill>
              </a:rPr>
              <a:t> c</a:t>
            </a:r>
            <a:r>
              <a:rPr lang="en-GB" dirty="0" err="1" smtClean="0">
                <a:solidFill>
                  <a:schemeClr val="tx1"/>
                </a:solidFill>
              </a:rPr>
              <a:t>ost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overruns &amp; price increase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Not meeting the deadlines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P</a:t>
            </a:r>
            <a:r>
              <a:rPr lang="en-GB" dirty="0" err="1" smtClean="0">
                <a:solidFill>
                  <a:schemeClr val="tx1"/>
                </a:solidFill>
              </a:rPr>
              <a:t>ublic</a:t>
            </a:r>
            <a:r>
              <a:rPr lang="en-GB" dirty="0" smtClean="0">
                <a:solidFill>
                  <a:schemeClr val="tx1"/>
                </a:solidFill>
              </a:rPr>
              <a:t> money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losses</a:t>
            </a:r>
            <a:r>
              <a:rPr lang="en-GB" dirty="0" smtClean="0">
                <a:solidFill>
                  <a:schemeClr val="tx1"/>
                </a:solidFill>
              </a:rPr>
              <a:t> (unfinished projects)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High corruption =&gt; low nuclear safety</a:t>
            </a:r>
          </a:p>
          <a:p>
            <a:endParaRPr lang="hu-HU" dirty="0" smtClean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57200" y="358042"/>
            <a:ext cx="8229600" cy="719648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Historical</a:t>
            </a:r>
            <a:r>
              <a:rPr lang="hu-HU" dirty="0" smtClean="0"/>
              <a:t> </a:t>
            </a:r>
            <a:r>
              <a:rPr lang="hu-HU" dirty="0" err="1" smtClean="0"/>
              <a:t>Evidences</a:t>
            </a:r>
            <a:endParaRPr lang="en-GB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en-US" sz="1600" dirty="0" smtClean="0"/>
              <a:t>CRCB </a:t>
            </a:r>
            <a:r>
              <a:rPr lang="hu-HU" altLang="en-US" sz="1600" dirty="0">
                <a:sym typeface="Symbol" panose="05050102010706020507" pitchFamily="18" charset="2"/>
              </a:rPr>
              <a:t> </a:t>
            </a:r>
            <a:r>
              <a:rPr lang="hu-HU" altLang="en-US" sz="1600" dirty="0" err="1" smtClean="0">
                <a:sym typeface="Symbol" panose="05050102010706020507" pitchFamily="18" charset="2"/>
              </a:rPr>
              <a:t>Statements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err="1" smtClean="0"/>
              <a:t>Corruption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Risks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Paks: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Special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Effects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Consequances</a:t>
            </a:r>
            <a:endParaRPr lang="hu-HU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5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2886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Price </a:t>
            </a:r>
            <a:r>
              <a:rPr lang="hu-HU" dirty="0" err="1" smtClean="0"/>
              <a:t>Increase</a:t>
            </a:r>
            <a:r>
              <a:rPr lang="hu-HU" dirty="0" smtClean="0"/>
              <a:t>: </a:t>
            </a:r>
            <a:r>
              <a:rPr lang="hu-HU" dirty="0" smtClean="0"/>
              <a:t>1966-1977, </a:t>
            </a:r>
            <a:br>
              <a:rPr lang="hu-HU" dirty="0" smtClean="0"/>
            </a:br>
            <a:r>
              <a:rPr lang="hu-HU" dirty="0" smtClean="0"/>
              <a:t>75 </a:t>
            </a:r>
            <a:r>
              <a:rPr lang="hu-HU" dirty="0" err="1" smtClean="0"/>
              <a:t>projects</a:t>
            </a:r>
            <a:endParaRPr lang="en-GB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104803251"/>
              </p:ext>
            </p:extLst>
          </p:nvPr>
        </p:nvGraphicFramePr>
        <p:xfrm>
          <a:off x="539552" y="1509154"/>
          <a:ext cx="8352928" cy="4760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57200" y="5589240"/>
            <a:ext cx="6851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 err="1" smtClean="0"/>
              <a:t>Source</a:t>
            </a:r>
            <a:r>
              <a:rPr lang="hu-HU" sz="1000" i="1" dirty="0" smtClean="0"/>
              <a:t>: </a:t>
            </a:r>
            <a:r>
              <a:rPr lang="hu-HU" sz="1000" i="1" dirty="0" err="1" smtClean="0"/>
              <a:t>Own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calculations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based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on</a:t>
            </a:r>
            <a:r>
              <a:rPr lang="hu-HU" sz="1000" i="1" dirty="0" smtClean="0"/>
              <a:t> „</a:t>
            </a:r>
            <a:r>
              <a:rPr lang="en-US" sz="1000" i="1" dirty="0" smtClean="0"/>
              <a:t>Energy </a:t>
            </a:r>
            <a:r>
              <a:rPr lang="en-US" sz="1000" i="1" dirty="0"/>
              <a:t>Information </a:t>
            </a:r>
            <a:r>
              <a:rPr lang="en-US" sz="1000" i="1" dirty="0" smtClean="0"/>
              <a:t>Administration</a:t>
            </a:r>
            <a:r>
              <a:rPr lang="hu-HU" sz="1000" i="1" dirty="0" smtClean="0"/>
              <a:t>:</a:t>
            </a:r>
            <a:r>
              <a:rPr lang="en-US" sz="1000" i="1" dirty="0" smtClean="0"/>
              <a:t> </a:t>
            </a:r>
            <a:r>
              <a:rPr lang="en-US" sz="1000" i="1" dirty="0"/>
              <a:t>An Analysis of Nuclear Power Plant Construction Costs, DOE/EIA-0485 (Washington, DC March 1986: p.18) </a:t>
            </a:r>
            <a:r>
              <a:rPr lang="hu-HU" sz="1000" i="1" dirty="0" err="1" smtClean="0"/>
              <a:t>data</a:t>
            </a:r>
            <a:endParaRPr lang="en-US" sz="1000" i="1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27856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en-US" sz="1600" dirty="0" smtClean="0"/>
              <a:t>CRCB </a:t>
            </a:r>
            <a:r>
              <a:rPr lang="hu-HU" altLang="en-US" sz="1600" dirty="0">
                <a:sym typeface="Symbol" panose="05050102010706020507" pitchFamily="18" charset="2"/>
              </a:rPr>
              <a:t> </a:t>
            </a:r>
            <a:r>
              <a:rPr lang="hu-HU" altLang="en-US" sz="1600" dirty="0" err="1" smtClean="0">
                <a:sym typeface="Symbol" panose="05050102010706020507" pitchFamily="18" charset="2"/>
              </a:rPr>
              <a:t>Statements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err="1" smtClean="0"/>
              <a:t>Corruption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Risks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Paks: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Special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Effects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Consequances</a:t>
            </a:r>
            <a:endParaRPr lang="hu-HU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4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330" y="404664"/>
            <a:ext cx="8229600" cy="792088"/>
          </a:xfrm>
        </p:spPr>
        <p:txBody>
          <a:bodyPr>
            <a:normAutofit/>
          </a:bodyPr>
          <a:lstStyle/>
          <a:p>
            <a:r>
              <a:rPr lang="hu-HU" sz="4000" dirty="0" smtClean="0"/>
              <a:t>Public Money </a:t>
            </a:r>
            <a:r>
              <a:rPr lang="hu-HU" sz="4000" dirty="0" err="1" smtClean="0"/>
              <a:t>Losses</a:t>
            </a:r>
            <a:r>
              <a:rPr lang="hu-HU" sz="4000" dirty="0" smtClean="0"/>
              <a:t>: </a:t>
            </a:r>
            <a:r>
              <a:rPr lang="hu-HU" sz="4000" dirty="0" err="1" smtClean="0"/>
              <a:t>Belene</a:t>
            </a:r>
            <a:endParaRPr lang="en-GB" sz="4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09138-5F32-4EC8-AF5B-92EF935E8425}" type="datetime1">
              <a:rPr lang="hu-HU" smtClean="0"/>
              <a:pPr>
                <a:defRPr/>
              </a:pPr>
              <a:t>2015.03.19.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E0D3-1961-4C49-A27D-D45484A9B146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1317848"/>
            <a:ext cx="4762500" cy="38862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553" y="1317848"/>
            <a:ext cx="3308838" cy="2208757"/>
          </a:xfrm>
          <a:prstGeom prst="rect">
            <a:avLst/>
          </a:prstGeom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27856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en-US" sz="1600" dirty="0" smtClean="0"/>
              <a:t>CRCB </a:t>
            </a:r>
            <a:r>
              <a:rPr lang="hu-HU" altLang="en-US" sz="1600" dirty="0">
                <a:sym typeface="Symbol" panose="05050102010706020507" pitchFamily="18" charset="2"/>
              </a:rPr>
              <a:t> </a:t>
            </a:r>
            <a:r>
              <a:rPr lang="hu-HU" altLang="en-US" sz="1600" dirty="0" err="1" smtClean="0">
                <a:sym typeface="Symbol" panose="05050102010706020507" pitchFamily="18" charset="2"/>
              </a:rPr>
              <a:t>Statements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err="1" smtClean="0"/>
              <a:t>Corruption</a:t>
            </a:r>
            <a:r>
              <a:rPr lang="hu-HU" altLang="en-US" sz="1600" dirty="0" smtClean="0"/>
              <a:t> </a:t>
            </a:r>
            <a:r>
              <a:rPr lang="hu-HU" altLang="en-US" sz="1600" dirty="0" err="1" smtClean="0"/>
              <a:t>Risks</a:t>
            </a:r>
            <a:r>
              <a:rPr lang="hu-HU" altLang="en-US" sz="1600" dirty="0" smtClean="0"/>
              <a:t> </a:t>
            </a:r>
            <a:r>
              <a:rPr lang="hu-HU" altLang="en-US" sz="1600" dirty="0">
                <a:sym typeface="Symbol" panose="05050102010706020507" pitchFamily="18" charset="2"/>
              </a:rPr>
              <a:t></a:t>
            </a:r>
            <a:r>
              <a:rPr lang="hu-HU" altLang="en-US" sz="1600" dirty="0"/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Paks: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Special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Effects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hu-HU" alt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altLang="en-US" sz="1600" dirty="0" err="1" smtClean="0">
                <a:solidFill>
                  <a:schemeClr val="bg1">
                    <a:lumMod val="50000"/>
                  </a:schemeClr>
                </a:solidFill>
              </a:rPr>
              <a:t>Consequances</a:t>
            </a:r>
            <a:endParaRPr lang="hu-HU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8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13288</TotalTime>
  <Words>800</Words>
  <Application>Microsoft Office PowerPoint</Application>
  <PresentationFormat>Diavetítés a képernyőre (4:3 oldalarány)</PresentationFormat>
  <Paragraphs>138</Paragraphs>
  <Slides>17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0" baseType="lpstr">
      <vt:lpstr>Arial</vt:lpstr>
      <vt:lpstr>Symbol</vt:lpstr>
      <vt:lpstr>Alapértelmezett terv</vt:lpstr>
      <vt:lpstr>Ignorance, Lack of Transparency &amp;  High Corruption Risk</vt:lpstr>
      <vt:lpstr>CRCB</vt:lpstr>
      <vt:lpstr>Main statements</vt:lpstr>
      <vt:lpstr>Definitions</vt:lpstr>
      <vt:lpstr>Corruption Risks in general &amp; a priori</vt:lpstr>
      <vt:lpstr>Corruption Risks in general &amp; a priori</vt:lpstr>
      <vt:lpstr>Historical Evidences</vt:lpstr>
      <vt:lpstr>Price Increase: 1966-1977,  75 projects</vt:lpstr>
      <vt:lpstr>Public Money Losses: Belene</vt:lpstr>
      <vt:lpstr>Corruption and Safety: Fukusima</vt:lpstr>
      <vt:lpstr>Corruption Risks: Special Effects</vt:lpstr>
      <vt:lpstr>Corruption Risks: Special Effects</vt:lpstr>
      <vt:lpstr>Hungarian public procurement data</vt:lpstr>
      <vt:lpstr>PP contract value &amp; Corruption Risks</vt:lpstr>
      <vt:lpstr>Paks II.: High Corruption Risk</vt:lpstr>
      <vt:lpstr>Consequances</vt:lpstr>
      <vt:lpstr>PowerPoint bemutató</vt:lpstr>
    </vt:vector>
  </TitlesOfParts>
  <Company>MKIK GVI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mishh</dc:creator>
  <cp:lastModifiedBy>Istvan Janos Toth</cp:lastModifiedBy>
  <cp:revision>2107</cp:revision>
  <dcterms:created xsi:type="dcterms:W3CDTF">2008-06-13T09:28:33Z</dcterms:created>
  <dcterms:modified xsi:type="dcterms:W3CDTF">2015-03-19T06:51:39Z</dcterms:modified>
</cp:coreProperties>
</file>